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0" r:id="rId3"/>
    <p:sldId id="269" r:id="rId4"/>
    <p:sldId id="261" r:id="rId5"/>
    <p:sldId id="262" r:id="rId6"/>
    <p:sldId id="277" r:id="rId7"/>
    <p:sldId id="278" r:id="rId8"/>
    <p:sldId id="273" r:id="rId9"/>
    <p:sldId id="274" r:id="rId10"/>
    <p:sldId id="275" r:id="rId11"/>
    <p:sldId id="272" r:id="rId12"/>
    <p:sldId id="264" r:id="rId13"/>
    <p:sldId id="265" r:id="rId14"/>
    <p:sldId id="266" r:id="rId15"/>
    <p:sldId id="267" r:id="rId16"/>
    <p:sldId id="271" r:id="rId17"/>
    <p:sldId id="270" r:id="rId18"/>
    <p:sldId id="276" r:id="rId19"/>
    <p:sldId id="279"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8350"/>
            <a:ext cx="12192000" cy="6821310"/>
          </a:xfrm>
          <a:prstGeom prst="rect">
            <a:avLst/>
          </a:prstGeom>
        </p:spPr>
      </p:pic>
      <p:sp>
        <p:nvSpPr>
          <p:cNvPr id="12" name="TextBox 11">
            <a:extLst>
              <a:ext uri="{FF2B5EF4-FFF2-40B4-BE49-F238E27FC236}">
                <a16:creationId xmlns:a16="http://schemas.microsoft.com/office/drawing/2014/main" id="{BC2DBF10-D10D-74B8-FA4A-B329D6BFF537}"/>
              </a:ext>
            </a:extLst>
          </p:cNvPr>
          <p:cNvSpPr txBox="1"/>
          <p:nvPr/>
        </p:nvSpPr>
        <p:spPr>
          <a:xfrm>
            <a:off x="2023272" y="5492698"/>
            <a:ext cx="2953619" cy="830997"/>
          </a:xfrm>
          <a:prstGeom prst="rect">
            <a:avLst/>
          </a:prstGeom>
          <a:noFill/>
        </p:spPr>
        <p:txBody>
          <a:bodyPr wrap="square">
            <a:spAutoFit/>
          </a:bodyPr>
          <a:lstStyle/>
          <a:p>
            <a:r>
              <a:rPr lang="en-US" sz="2400" b="1" dirty="0">
                <a:ln w="0"/>
                <a:effectLst>
                  <a:reflection blurRad="6350" stA="53000" endA="300" endPos="35500" dir="5400000" sy="-90000" algn="bl" rotWithShape="0"/>
                </a:effectLst>
                <a:latin typeface="+mj-lt"/>
              </a:rPr>
              <a:t>Presentation by: </a:t>
            </a:r>
          </a:p>
          <a:p>
            <a:r>
              <a:rPr lang="en-US" sz="2400" b="1" dirty="0">
                <a:ln w="0"/>
                <a:effectLst>
                  <a:reflection blurRad="6350" stA="53000" endA="300" endPos="35500" dir="5400000" sy="-90000" algn="bl" rotWithShape="0"/>
                </a:effectLst>
                <a:latin typeface="+mj-lt"/>
              </a:rPr>
              <a:t> Divyaprada G</a:t>
            </a:r>
            <a:endParaRPr lang="en-IN" sz="2400" b="1" dirty="0">
              <a:ln w="0"/>
              <a:effectLst>
                <a:reflection blurRad="6350" stA="53000" endA="300" endPos="35500" dir="5400000" sy="-90000" algn="bl" rotWithShape="0"/>
              </a:effectLst>
              <a:latin typeface="+mj-lt"/>
            </a:endParaRPr>
          </a:p>
        </p:txBody>
      </p:sp>
      <p:sp>
        <p:nvSpPr>
          <p:cNvPr id="14" name="TextBox 13">
            <a:extLst>
              <a:ext uri="{FF2B5EF4-FFF2-40B4-BE49-F238E27FC236}">
                <a16:creationId xmlns:a16="http://schemas.microsoft.com/office/drawing/2014/main" id="{6BD20293-1672-A619-8E3D-7725829AEFC0}"/>
              </a:ext>
            </a:extLst>
          </p:cNvPr>
          <p:cNvSpPr txBox="1"/>
          <p:nvPr/>
        </p:nvSpPr>
        <p:spPr>
          <a:xfrm>
            <a:off x="440312" y="1351262"/>
            <a:ext cx="7279746" cy="1938992"/>
          </a:xfrm>
          <a:prstGeom prst="rect">
            <a:avLst/>
          </a:prstGeom>
          <a:noFill/>
        </p:spPr>
        <p:txBody>
          <a:bodyPr wrap="square">
            <a:spAutoFit/>
          </a:bodyPr>
          <a:lstStyle/>
          <a:p>
            <a:r>
              <a:rPr lang="en-IN" sz="6000" b="1" dirty="0">
                <a:ln w="12700">
                  <a:solidFill>
                    <a:schemeClr val="accent1"/>
                  </a:solidFill>
                  <a:prstDash val="solid"/>
                </a:ln>
                <a:solidFill>
                  <a:srgbClr val="FFC000"/>
                </a:solidFill>
                <a:effectLst>
                  <a:outerShdw dist="38100" dir="2640000" algn="bl" rotWithShape="0">
                    <a:schemeClr val="accent1"/>
                  </a:outerShdw>
                </a:effectLst>
              </a:rPr>
              <a:t>Online Movie Ticket Booking</a:t>
            </a:r>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9B4E3EA9-F3D5-D5B3-179A-EE8F7DE35246}"/>
              </a:ext>
            </a:extLst>
          </p:cNvPr>
          <p:cNvSpPr/>
          <p:nvPr/>
        </p:nvSpPr>
        <p:spPr>
          <a:xfrm>
            <a:off x="4804291" y="373622"/>
            <a:ext cx="1704664" cy="1032390"/>
          </a:xfrm>
          <a:prstGeom prst="diamond">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t> </a:t>
            </a:r>
            <a:r>
              <a:rPr lang="en-IN" sz="1200" b="1" dirty="0">
                <a:solidFill>
                  <a:schemeClr val="bg1"/>
                </a:solidFill>
                <a:latin typeface="Arial" panose="020B0604020202020204" pitchFamily="34" charset="0"/>
                <a:cs typeface="Arial" panose="020B0604020202020204" pitchFamily="34" charset="0"/>
              </a:rPr>
              <a:t>If the Payment</a:t>
            </a:r>
          </a:p>
          <a:p>
            <a:pPr algn="ctr"/>
            <a:r>
              <a:rPr lang="en-IN" sz="1200" b="1" dirty="0">
                <a:solidFill>
                  <a:schemeClr val="bg1"/>
                </a:solidFill>
                <a:latin typeface="Arial" panose="020B0604020202020204" pitchFamily="34" charset="0"/>
                <a:cs typeface="Arial" panose="020B0604020202020204" pitchFamily="34" charset="0"/>
              </a:rPr>
              <a:t>Is ?</a:t>
            </a:r>
            <a:endParaRPr lang="en-IN" sz="1200" b="1" dirty="0"/>
          </a:p>
        </p:txBody>
      </p:sp>
      <p:sp>
        <p:nvSpPr>
          <p:cNvPr id="5" name="Arrow: Down 4">
            <a:extLst>
              <a:ext uri="{FF2B5EF4-FFF2-40B4-BE49-F238E27FC236}">
                <a16:creationId xmlns:a16="http://schemas.microsoft.com/office/drawing/2014/main" id="{1D4355A8-AB02-9FCA-CB56-89C3BF622349}"/>
              </a:ext>
            </a:extLst>
          </p:cNvPr>
          <p:cNvSpPr/>
          <p:nvPr/>
        </p:nvSpPr>
        <p:spPr>
          <a:xfrm rot="16200000">
            <a:off x="7589818" y="-284451"/>
            <a:ext cx="158691" cy="2320415"/>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FA5BBCEC-BCBE-6A48-5C6C-C5A5DCE325AA}"/>
              </a:ext>
            </a:extLst>
          </p:cNvPr>
          <p:cNvSpPr/>
          <p:nvPr/>
        </p:nvSpPr>
        <p:spPr>
          <a:xfrm>
            <a:off x="8745485" y="875756"/>
            <a:ext cx="167772" cy="694580"/>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910C7D5A-7B3D-29C2-47C1-51BA18505F99}"/>
              </a:ext>
            </a:extLst>
          </p:cNvPr>
          <p:cNvSpPr/>
          <p:nvPr/>
        </p:nvSpPr>
        <p:spPr>
          <a:xfrm>
            <a:off x="5591484" y="1406012"/>
            <a:ext cx="167772" cy="694580"/>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8D1EA96-3714-21FF-B83A-D5DF71D16EAC}"/>
              </a:ext>
            </a:extLst>
          </p:cNvPr>
          <p:cNvSpPr txBox="1"/>
          <p:nvPr/>
        </p:nvSpPr>
        <p:spPr>
          <a:xfrm>
            <a:off x="4657115" y="1542304"/>
            <a:ext cx="1081545"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Successful</a:t>
            </a:r>
          </a:p>
        </p:txBody>
      </p:sp>
      <p:sp>
        <p:nvSpPr>
          <p:cNvPr id="10" name="TextBox 9">
            <a:extLst>
              <a:ext uri="{FF2B5EF4-FFF2-40B4-BE49-F238E27FC236}">
                <a16:creationId xmlns:a16="http://schemas.microsoft.com/office/drawing/2014/main" id="{6D6A5D4D-C326-CDE0-755F-D1A9546868FE}"/>
              </a:ext>
            </a:extLst>
          </p:cNvPr>
          <p:cNvSpPr txBox="1"/>
          <p:nvPr/>
        </p:nvSpPr>
        <p:spPr>
          <a:xfrm>
            <a:off x="7099066" y="519412"/>
            <a:ext cx="1424881" cy="276999"/>
          </a:xfrm>
          <a:prstGeom prst="rect">
            <a:avLst/>
          </a:prstGeom>
          <a:noFill/>
        </p:spPr>
        <p:txBody>
          <a:bodyPr wrap="square" rtlCol="0">
            <a:spAutoFit/>
          </a:bodyPr>
          <a:lstStyle/>
          <a:p>
            <a:r>
              <a:rPr lang="en-IN" sz="1200" b="1" dirty="0">
                <a:solidFill>
                  <a:srgbClr val="FFFF00"/>
                </a:solidFill>
                <a:latin typeface="Arial" panose="020B0604020202020204" pitchFamily="34" charset="0"/>
                <a:cs typeface="Arial" panose="020B0604020202020204" pitchFamily="34" charset="0"/>
              </a:rPr>
              <a:t>UnSuccessful</a:t>
            </a:r>
          </a:p>
        </p:txBody>
      </p:sp>
      <p:sp>
        <p:nvSpPr>
          <p:cNvPr id="11" name="Rectangle 10">
            <a:extLst>
              <a:ext uri="{FF2B5EF4-FFF2-40B4-BE49-F238E27FC236}">
                <a16:creationId xmlns:a16="http://schemas.microsoft.com/office/drawing/2014/main" id="{538096EB-7692-A4B2-C2D3-B8EBC87B1527}"/>
              </a:ext>
            </a:extLst>
          </p:cNvPr>
          <p:cNvSpPr/>
          <p:nvPr/>
        </p:nvSpPr>
        <p:spPr>
          <a:xfrm>
            <a:off x="4599048" y="2100592"/>
            <a:ext cx="2320415" cy="770427"/>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Received the ticket booking verification </a:t>
            </a:r>
          </a:p>
          <a:p>
            <a:pPr algn="ctr"/>
            <a:r>
              <a:rPr lang="en-IN" sz="1400" b="1" dirty="0">
                <a:solidFill>
                  <a:schemeClr val="bg1"/>
                </a:solidFill>
                <a:latin typeface="Arial" panose="020B0604020202020204" pitchFamily="34" charset="0"/>
                <a:cs typeface="Arial" panose="020B0604020202020204" pitchFamily="34" charset="0"/>
              </a:rPr>
              <a:t>Mail / SMS</a:t>
            </a:r>
          </a:p>
        </p:txBody>
      </p:sp>
      <p:sp>
        <p:nvSpPr>
          <p:cNvPr id="12" name="Rectangle 11">
            <a:extLst>
              <a:ext uri="{FF2B5EF4-FFF2-40B4-BE49-F238E27FC236}">
                <a16:creationId xmlns:a16="http://schemas.microsoft.com/office/drawing/2014/main" id="{38A39820-A339-3FBE-A720-CE88AC860036}"/>
              </a:ext>
            </a:extLst>
          </p:cNvPr>
          <p:cNvSpPr/>
          <p:nvPr/>
        </p:nvSpPr>
        <p:spPr>
          <a:xfrm>
            <a:off x="7753050" y="1570337"/>
            <a:ext cx="2197196" cy="694580"/>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Check the payment details</a:t>
            </a:r>
          </a:p>
        </p:txBody>
      </p:sp>
      <p:sp>
        <p:nvSpPr>
          <p:cNvPr id="13" name="Arrow: Down 12">
            <a:extLst>
              <a:ext uri="{FF2B5EF4-FFF2-40B4-BE49-F238E27FC236}">
                <a16:creationId xmlns:a16="http://schemas.microsoft.com/office/drawing/2014/main" id="{3BB73216-7C7E-F032-3C60-9CCA1217C4DE}"/>
              </a:ext>
            </a:extLst>
          </p:cNvPr>
          <p:cNvSpPr/>
          <p:nvPr/>
        </p:nvSpPr>
        <p:spPr>
          <a:xfrm>
            <a:off x="5577343" y="2872427"/>
            <a:ext cx="167771" cy="814671"/>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lowchart: Connector 13">
            <a:extLst>
              <a:ext uri="{FF2B5EF4-FFF2-40B4-BE49-F238E27FC236}">
                <a16:creationId xmlns:a16="http://schemas.microsoft.com/office/drawing/2014/main" id="{5F0D3D92-B6B7-3B4C-69ED-299BE51CDEFC}"/>
              </a:ext>
            </a:extLst>
          </p:cNvPr>
          <p:cNvSpPr/>
          <p:nvPr/>
        </p:nvSpPr>
        <p:spPr>
          <a:xfrm>
            <a:off x="5299587" y="3697767"/>
            <a:ext cx="714072" cy="578430"/>
          </a:xfrm>
          <a:prstGeom prst="flowChartConnector">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36A6BEA9-1A66-C86A-A934-C0200A96105E}"/>
              </a:ext>
            </a:extLst>
          </p:cNvPr>
          <p:cNvSpPr/>
          <p:nvPr/>
        </p:nvSpPr>
        <p:spPr>
          <a:xfrm>
            <a:off x="8745485" y="2272669"/>
            <a:ext cx="167771" cy="1709396"/>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7855210A-B3AF-3CFB-78D8-1D5BFA449EA5}"/>
              </a:ext>
            </a:extLst>
          </p:cNvPr>
          <p:cNvSpPr/>
          <p:nvPr/>
        </p:nvSpPr>
        <p:spPr>
          <a:xfrm rot="5400000">
            <a:off x="7342168" y="2579126"/>
            <a:ext cx="158691" cy="2815712"/>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666B9E4E-04B1-7E3C-FA72-016336DFF996}"/>
              </a:ext>
            </a:extLst>
          </p:cNvPr>
          <p:cNvSpPr/>
          <p:nvPr/>
        </p:nvSpPr>
        <p:spPr>
          <a:xfrm>
            <a:off x="5577343" y="4288274"/>
            <a:ext cx="161317" cy="686849"/>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arallelogram 17">
            <a:extLst>
              <a:ext uri="{FF2B5EF4-FFF2-40B4-BE49-F238E27FC236}">
                <a16:creationId xmlns:a16="http://schemas.microsoft.com/office/drawing/2014/main" id="{9B30BE8C-7E37-6792-1D16-A2FFD542A729}"/>
              </a:ext>
            </a:extLst>
          </p:cNvPr>
          <p:cNvSpPr/>
          <p:nvPr/>
        </p:nvSpPr>
        <p:spPr>
          <a:xfrm>
            <a:off x="4882333" y="4999704"/>
            <a:ext cx="1548580" cy="452284"/>
          </a:xfrm>
          <a:prstGeom prst="parallelogram">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Arial" panose="020B0604020202020204" pitchFamily="34" charset="0"/>
                <a:cs typeface="Arial" panose="020B0604020202020204" pitchFamily="34" charset="0"/>
              </a:rPr>
              <a:t>Logout</a:t>
            </a:r>
          </a:p>
        </p:txBody>
      </p:sp>
      <p:sp>
        <p:nvSpPr>
          <p:cNvPr id="19" name="Arrow: Down 18">
            <a:extLst>
              <a:ext uri="{FF2B5EF4-FFF2-40B4-BE49-F238E27FC236}">
                <a16:creationId xmlns:a16="http://schemas.microsoft.com/office/drawing/2014/main" id="{D337B8A2-E448-87EF-BDC4-80FABC58E33A}"/>
              </a:ext>
            </a:extLst>
          </p:cNvPr>
          <p:cNvSpPr/>
          <p:nvPr/>
        </p:nvSpPr>
        <p:spPr>
          <a:xfrm>
            <a:off x="5596405" y="5476569"/>
            <a:ext cx="157929" cy="371959"/>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E2F3F573-D143-A91C-973B-BAB8B1763C4B}"/>
              </a:ext>
            </a:extLst>
          </p:cNvPr>
          <p:cNvSpPr/>
          <p:nvPr/>
        </p:nvSpPr>
        <p:spPr>
          <a:xfrm>
            <a:off x="4960071" y="5867359"/>
            <a:ext cx="1470842" cy="512255"/>
          </a:xfrm>
          <a:prstGeom prst="ellipse">
            <a:avLst/>
          </a:prstGeom>
          <a:solidFill>
            <a:schemeClr val="tx1"/>
          </a:solid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mj-lt"/>
              </a:rPr>
              <a:t>STOP</a:t>
            </a:r>
          </a:p>
        </p:txBody>
      </p:sp>
    </p:spTree>
    <p:extLst>
      <p:ext uri="{BB962C8B-B14F-4D97-AF65-F5344CB8AC3E}">
        <p14:creationId xmlns:p14="http://schemas.microsoft.com/office/powerpoint/2010/main" val="26963985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23F-7D54-8682-00CE-8C04565E1AD6}"/>
              </a:ext>
            </a:extLst>
          </p:cNvPr>
          <p:cNvSpPr>
            <a:spLocks noGrp="1"/>
          </p:cNvSpPr>
          <p:nvPr>
            <p:ph type="title"/>
          </p:nvPr>
        </p:nvSpPr>
        <p:spPr>
          <a:xfrm>
            <a:off x="839686" y="493458"/>
            <a:ext cx="10512627" cy="1936954"/>
          </a:xfrm>
        </p:spPr>
        <p:txBody>
          <a:bodyPr>
            <a:noAutofit/>
          </a:bodyPr>
          <a:lstStyle/>
          <a:p>
            <a:r>
              <a:rPr lang="en-IN" sz="36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 L</a:t>
            </a:r>
            <a:r>
              <a:rPr lang="en-IN" sz="3600" kern="10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og-in for</a:t>
            </a:r>
            <a:br>
              <a:rPr lang="en-IN" sz="3600" kern="10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br>
            <a:r>
              <a:rPr lang="en-IN" sz="3600" kern="10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 Customer’s  &amp; Theatre Owner’s</a:t>
            </a:r>
            <a:br>
              <a:rPr lang="en-IN" sz="3600"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br>
              <a:rPr lang="en-IN" sz="3600" dirty="0"/>
            </a:br>
            <a:endParaRPr lang="en-IN" sz="3600" dirty="0"/>
          </a:p>
        </p:txBody>
      </p:sp>
      <p:sp>
        <p:nvSpPr>
          <p:cNvPr id="3" name="Content Placeholder 2">
            <a:extLst>
              <a:ext uri="{FF2B5EF4-FFF2-40B4-BE49-F238E27FC236}">
                <a16:creationId xmlns:a16="http://schemas.microsoft.com/office/drawing/2014/main" id="{0E8E9E2E-ED0A-CEB0-1335-B2140BB33185}"/>
              </a:ext>
            </a:extLst>
          </p:cNvPr>
          <p:cNvSpPr>
            <a:spLocks noGrp="1"/>
          </p:cNvSpPr>
          <p:nvPr>
            <p:ph idx="1"/>
          </p:nvPr>
        </p:nvSpPr>
        <p:spPr>
          <a:xfrm>
            <a:off x="839686" y="1936954"/>
            <a:ext cx="11018017" cy="4427587"/>
          </a:xfrm>
        </p:spPr>
        <p:txBody>
          <a:bodyPr>
            <a:normAutofit/>
          </a:bodyPr>
          <a:lstStyle/>
          <a:p>
            <a:r>
              <a:rPr lang="en-US" sz="3200" b="1" i="0" dirty="0">
                <a:solidFill>
                  <a:schemeClr val="tx1"/>
                </a:solidFill>
                <a:effectLst/>
                <a:latin typeface="+mj-lt"/>
              </a:rPr>
              <a:t>Login is another use case that enables users to login the movie ticket booking application through </a:t>
            </a:r>
            <a:r>
              <a:rPr lang="en-US" sz="3200" b="1" dirty="0">
                <a:solidFill>
                  <a:schemeClr val="tx1"/>
                </a:solidFill>
                <a:effectLst/>
                <a:latin typeface="+mj-lt"/>
              </a:rPr>
              <a:t>their </a:t>
            </a:r>
            <a:r>
              <a:rPr lang="en-US" sz="3200" b="1" i="0" dirty="0">
                <a:solidFill>
                  <a:schemeClr val="tx1"/>
                </a:solidFill>
                <a:effectLst/>
                <a:latin typeface="+mj-lt"/>
              </a:rPr>
              <a:t>detailed information about a specific detail’s, such as the UserId,Name,Password,Email. This use case is essential in helping users can login to the application </a:t>
            </a:r>
            <a:r>
              <a:rPr lang="en-US" sz="3200" b="1" dirty="0">
                <a:solidFill>
                  <a:schemeClr val="tx1"/>
                </a:solidFill>
                <a:effectLst/>
                <a:latin typeface="+mj-lt"/>
              </a:rPr>
              <a:t>for booking a movie ticket for the </a:t>
            </a:r>
            <a:r>
              <a:rPr lang="en-US" sz="3200" b="1" i="0" dirty="0">
                <a:solidFill>
                  <a:schemeClr val="tx1"/>
                </a:solidFill>
                <a:effectLst/>
                <a:latin typeface="+mj-lt"/>
              </a:rPr>
              <a:t>good experience.</a:t>
            </a:r>
            <a:endParaRPr lang="en-IN" sz="3200" b="1" dirty="0">
              <a:solidFill>
                <a:schemeClr val="tx1"/>
              </a:solidFill>
              <a:latin typeface="+mj-lt"/>
            </a:endParaRPr>
          </a:p>
          <a:p>
            <a:pPr marL="36900" indent="0">
              <a:buNone/>
            </a:pPr>
            <a:endParaRPr lang="en-IN" sz="3200" dirty="0">
              <a:solidFill>
                <a:schemeClr val="tx1"/>
              </a:solidFill>
            </a:endParaRPr>
          </a:p>
        </p:txBody>
      </p:sp>
    </p:spTree>
    <p:extLst>
      <p:ext uri="{BB962C8B-B14F-4D97-AF65-F5344CB8AC3E}">
        <p14:creationId xmlns:p14="http://schemas.microsoft.com/office/powerpoint/2010/main" val="38123076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878DB3-EB37-A78A-7A5A-E56709918DEB}"/>
              </a:ext>
            </a:extLst>
          </p:cNvPr>
          <p:cNvSpPr txBox="1"/>
          <p:nvPr/>
        </p:nvSpPr>
        <p:spPr>
          <a:xfrm>
            <a:off x="3338707" y="733311"/>
            <a:ext cx="6096000" cy="1323439"/>
          </a:xfrm>
          <a:prstGeom prst="rect">
            <a:avLst/>
          </a:prstGeom>
          <a:noFill/>
        </p:spPr>
        <p:txBody>
          <a:bodyPr wrap="square">
            <a:spAutoFit/>
          </a:bodyPr>
          <a:lstStyle/>
          <a:p>
            <a:r>
              <a:rPr lang="en-IN" sz="40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View Movie Details</a:t>
            </a:r>
            <a:br>
              <a:rPr lang="en-IN" sz="4000"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endParaRPr lang="en-IN" sz="4000" dirty="0"/>
          </a:p>
        </p:txBody>
      </p:sp>
      <p:sp>
        <p:nvSpPr>
          <p:cNvPr id="6" name="TextBox 5">
            <a:extLst>
              <a:ext uri="{FF2B5EF4-FFF2-40B4-BE49-F238E27FC236}">
                <a16:creationId xmlns:a16="http://schemas.microsoft.com/office/drawing/2014/main" id="{61578BF1-2A87-935C-56F6-B7F28647449F}"/>
              </a:ext>
            </a:extLst>
          </p:cNvPr>
          <p:cNvSpPr txBox="1"/>
          <p:nvPr/>
        </p:nvSpPr>
        <p:spPr>
          <a:xfrm>
            <a:off x="1678038" y="2056750"/>
            <a:ext cx="9688052" cy="3046988"/>
          </a:xfrm>
          <a:prstGeom prst="rect">
            <a:avLst/>
          </a:prstGeom>
          <a:noFill/>
        </p:spPr>
        <p:txBody>
          <a:bodyPr wrap="square">
            <a:spAutoFit/>
          </a:bodyPr>
          <a:lstStyle/>
          <a:p>
            <a:r>
              <a:rPr lang="en-US" sz="3200" b="1" i="0" dirty="0">
                <a:effectLst/>
                <a:latin typeface="+mj-lt"/>
              </a:rPr>
              <a:t>View Movie Details is another use case that enables users to view detailed information about a specific movie, such as the plot, cast, director, and ratings. This use case is essential in helping users make informed decisions about which movie to watch and ensuring that they have a good experience.</a:t>
            </a:r>
            <a:endParaRPr lang="en-IN" sz="3200" b="1" dirty="0">
              <a:latin typeface="+mj-lt"/>
            </a:endParaRPr>
          </a:p>
        </p:txBody>
      </p:sp>
    </p:spTree>
    <p:extLst>
      <p:ext uri="{BB962C8B-B14F-4D97-AF65-F5344CB8AC3E}">
        <p14:creationId xmlns:p14="http://schemas.microsoft.com/office/powerpoint/2010/main" val="32495956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514E-C87E-C8A1-AA67-8C377E217946}"/>
              </a:ext>
            </a:extLst>
          </p:cNvPr>
          <p:cNvSpPr>
            <a:spLocks noGrp="1"/>
          </p:cNvSpPr>
          <p:nvPr>
            <p:ph type="title"/>
          </p:nvPr>
        </p:nvSpPr>
        <p:spPr>
          <a:xfrm>
            <a:off x="1846122" y="584926"/>
            <a:ext cx="8499756" cy="1268964"/>
          </a:xfrm>
        </p:spPr>
        <p:txBody>
          <a:bodyPr>
            <a:noAutofit/>
          </a:bodyPr>
          <a:lstStyle/>
          <a:p>
            <a:r>
              <a:rPr lang="en-IN" sz="40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Add Movie and Show Timings</a:t>
            </a:r>
            <a:br>
              <a:rPr lang="en-IN" sz="36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3600" dirty="0">
              <a:solidFill>
                <a:srgbClr val="FFFF00"/>
              </a:solidFill>
            </a:endParaRPr>
          </a:p>
        </p:txBody>
      </p:sp>
      <p:sp>
        <p:nvSpPr>
          <p:cNvPr id="3" name="Content Placeholder 2">
            <a:extLst>
              <a:ext uri="{FF2B5EF4-FFF2-40B4-BE49-F238E27FC236}">
                <a16:creationId xmlns:a16="http://schemas.microsoft.com/office/drawing/2014/main" id="{159B6302-683F-EB54-1F87-E9492A1CADD9}"/>
              </a:ext>
            </a:extLst>
          </p:cNvPr>
          <p:cNvSpPr>
            <a:spLocks noGrp="1"/>
          </p:cNvSpPr>
          <p:nvPr>
            <p:ph idx="1"/>
          </p:nvPr>
        </p:nvSpPr>
        <p:spPr>
          <a:xfrm>
            <a:off x="721783" y="1906348"/>
            <a:ext cx="10899946" cy="4366726"/>
          </a:xfrm>
        </p:spPr>
        <p:txBody>
          <a:bodyPr>
            <a:normAutofit/>
          </a:bodyPr>
          <a:lstStyle/>
          <a:p>
            <a:pPr marL="342900" lvl="0" indent="-342900">
              <a:lnSpc>
                <a:spcPct val="150000"/>
              </a:lnSpc>
              <a:spcAft>
                <a:spcPts val="800"/>
              </a:spcAft>
              <a:buFont typeface="Wingdings" panose="05000000000000000000" pitchFamily="2" charset="2"/>
              <a:buChar char="Ø"/>
              <a:tabLst>
                <a:tab pos="457200" algn="l"/>
              </a:tabLst>
            </a:pPr>
            <a:r>
              <a:rPr lang="en-US" sz="2800" b="1" i="0" dirty="0">
                <a:solidFill>
                  <a:schemeClr val="tx1"/>
                </a:solidFill>
                <a:effectLst/>
                <a:latin typeface="+mj-lt"/>
              </a:rPr>
              <a:t>The TheatreOwner adds details of a new film. Film details include Title, Age Rating, Duration, and short trailer description.</a:t>
            </a:r>
          </a:p>
          <a:p>
            <a:pPr marL="342900" lvl="0" indent="-342900">
              <a:lnSpc>
                <a:spcPct val="150000"/>
              </a:lnSpc>
              <a:spcAft>
                <a:spcPts val="800"/>
              </a:spcAft>
              <a:buFont typeface="Wingdings" panose="05000000000000000000" pitchFamily="2" charset="2"/>
              <a:buChar char="Ø"/>
              <a:tabLst>
                <a:tab pos="457200" algn="l"/>
              </a:tabLst>
            </a:pPr>
            <a:r>
              <a:rPr lang="en-US" sz="2800" b="1" i="0" dirty="0">
                <a:solidFill>
                  <a:schemeClr val="tx1"/>
                </a:solidFill>
                <a:effectLst/>
                <a:latin typeface="+mj-lt"/>
              </a:rPr>
              <a:t>The TheatreOwner adds details of a new showing of a film. Showing details include the date and time of the showing. (Showing details must also be able to record the number of tickets sold against the showing at any time).</a:t>
            </a:r>
          </a:p>
          <a:p>
            <a:pPr marL="342900" lvl="0" indent="-342900">
              <a:lnSpc>
                <a:spcPct val="150000"/>
              </a:lnSpc>
              <a:spcAft>
                <a:spcPts val="800"/>
              </a:spcAft>
              <a:buFont typeface="Wingdings" panose="05000000000000000000" pitchFamily="2" charset="2"/>
              <a:buChar char="Ø"/>
              <a:tabLst>
                <a:tab pos="457200" algn="l"/>
              </a:tabLst>
            </a:pPr>
            <a:endParaRPr lang="en-IN" sz="2800" b="1" dirty="0">
              <a:solidFill>
                <a:schemeClr val="tx1"/>
              </a:solidFill>
              <a:latin typeface="+mj-lt"/>
            </a:endParaRPr>
          </a:p>
        </p:txBody>
      </p:sp>
    </p:spTree>
    <p:extLst>
      <p:ext uri="{BB962C8B-B14F-4D97-AF65-F5344CB8AC3E}">
        <p14:creationId xmlns:p14="http://schemas.microsoft.com/office/powerpoint/2010/main" val="9303790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75A4-18BA-90E8-B52C-ED46D702FC59}"/>
              </a:ext>
            </a:extLst>
          </p:cNvPr>
          <p:cNvSpPr>
            <a:spLocks noGrp="1"/>
          </p:cNvSpPr>
          <p:nvPr>
            <p:ph type="title"/>
          </p:nvPr>
        </p:nvSpPr>
        <p:spPr>
          <a:xfrm>
            <a:off x="2618590" y="446064"/>
            <a:ext cx="6354147" cy="1343608"/>
          </a:xfrm>
        </p:spPr>
        <p:txBody>
          <a:bodyPr>
            <a:normAutofit fontScale="90000"/>
          </a:bodyPr>
          <a:lstStyle/>
          <a:p>
            <a:r>
              <a:rPr lang="en-IN" sz="44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 Update/Edit MOvie</a:t>
            </a:r>
            <a:br>
              <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4400" dirty="0">
              <a:solidFill>
                <a:srgbClr val="FFFF00"/>
              </a:solidFill>
            </a:endParaRPr>
          </a:p>
        </p:txBody>
      </p:sp>
      <p:sp>
        <p:nvSpPr>
          <p:cNvPr id="3" name="Content Placeholder 2">
            <a:extLst>
              <a:ext uri="{FF2B5EF4-FFF2-40B4-BE49-F238E27FC236}">
                <a16:creationId xmlns:a16="http://schemas.microsoft.com/office/drawing/2014/main" id="{BA724746-EC6D-5F00-4B3F-50AD1BA8112C}"/>
              </a:ext>
            </a:extLst>
          </p:cNvPr>
          <p:cNvSpPr>
            <a:spLocks noGrp="1"/>
          </p:cNvSpPr>
          <p:nvPr>
            <p:ph idx="1"/>
          </p:nvPr>
        </p:nvSpPr>
        <p:spPr>
          <a:xfrm>
            <a:off x="481836" y="1218196"/>
            <a:ext cx="11228327" cy="5330088"/>
          </a:xfrm>
        </p:spPr>
        <p:txBody>
          <a:bodyPr>
            <a:normAutofit/>
          </a:bodyPr>
          <a:lstStyle/>
          <a:p>
            <a:pPr>
              <a:lnSpc>
                <a:spcPct val="150000"/>
              </a:lnSpc>
            </a:pPr>
            <a:r>
              <a:rPr lang="en-US" sz="2400" b="1" i="0" dirty="0">
                <a:solidFill>
                  <a:schemeClr val="tx1"/>
                </a:solidFill>
                <a:effectLst/>
                <a:latin typeface="+mj-lt"/>
              </a:rPr>
              <a:t>They control the platform. They make sure everything is updated and running smoothly</a:t>
            </a:r>
            <a:r>
              <a:rPr lang="en-US" sz="2400" b="0" i="0" dirty="0">
                <a:solidFill>
                  <a:srgbClr val="767676"/>
                </a:solidFill>
                <a:effectLst/>
                <a:latin typeface="Roboto" panose="020F0502020204030204" pitchFamily="2" charset="0"/>
              </a:rPr>
              <a:t>.</a:t>
            </a:r>
          </a:p>
          <a:p>
            <a:pPr>
              <a:lnSpc>
                <a:spcPct val="150000"/>
              </a:lnSpc>
            </a:pPr>
            <a:r>
              <a:rPr lang="en-US" sz="2400" b="1" i="0" dirty="0">
                <a:solidFill>
                  <a:schemeClr val="tx1"/>
                </a:solidFill>
                <a:effectLst/>
                <a:latin typeface="+mj-lt"/>
              </a:rPr>
              <a:t>The Admin can Edit or modify movie details such as title, description, genre, duration, and rating. The Admin can also set the show times for each movie and manage the available seats for each show.</a:t>
            </a:r>
          </a:p>
          <a:p>
            <a:pPr>
              <a:lnSpc>
                <a:spcPct val="150000"/>
              </a:lnSpc>
            </a:pPr>
            <a:r>
              <a:rPr lang="en-US" sz="2400" b="1" i="0" dirty="0">
                <a:solidFill>
                  <a:schemeClr val="tx1"/>
                </a:solidFill>
                <a:effectLst/>
                <a:latin typeface="+mj-lt"/>
              </a:rPr>
              <a:t>Admin can manage the show venues, such as the listed cinema theatres and filter them by the venue, location, date, show-time, price range, etc. </a:t>
            </a:r>
          </a:p>
          <a:p>
            <a:pPr>
              <a:lnSpc>
                <a:spcPct val="150000"/>
              </a:lnSpc>
            </a:pPr>
            <a:r>
              <a:rPr lang="en-US" sz="2400" b="1" i="0" dirty="0">
                <a:solidFill>
                  <a:schemeClr val="tx1"/>
                </a:solidFill>
                <a:effectLst/>
                <a:latin typeface="+mj-lt"/>
              </a:rPr>
              <a:t>The admin may prefer to add a cinema or remove or edit besides adding new venues.</a:t>
            </a:r>
            <a:endParaRPr lang="en-IN" sz="2400" b="1" dirty="0">
              <a:solidFill>
                <a:schemeClr val="tx1"/>
              </a:solidFill>
              <a:latin typeface="+mj-lt"/>
            </a:endParaRPr>
          </a:p>
        </p:txBody>
      </p:sp>
    </p:spTree>
    <p:extLst>
      <p:ext uri="{BB962C8B-B14F-4D97-AF65-F5344CB8AC3E}">
        <p14:creationId xmlns:p14="http://schemas.microsoft.com/office/powerpoint/2010/main" val="299041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1932-109A-F3CF-FBBF-BFEFCE21F96B}"/>
              </a:ext>
            </a:extLst>
          </p:cNvPr>
          <p:cNvSpPr>
            <a:spLocks noGrp="1"/>
          </p:cNvSpPr>
          <p:nvPr>
            <p:ph type="title"/>
          </p:nvPr>
        </p:nvSpPr>
        <p:spPr>
          <a:xfrm>
            <a:off x="624151" y="924233"/>
            <a:ext cx="10353762" cy="640702"/>
          </a:xfrm>
        </p:spPr>
        <p:txBody>
          <a:bodyPr>
            <a:noAutofit/>
          </a:bodyPr>
          <a:lstStyle/>
          <a:p>
            <a:r>
              <a:rPr lang="en-IN" sz="44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  Movie Booking</a:t>
            </a:r>
            <a:br>
              <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4400" dirty="0"/>
          </a:p>
        </p:txBody>
      </p:sp>
      <p:sp>
        <p:nvSpPr>
          <p:cNvPr id="3" name="Content Placeholder 2">
            <a:extLst>
              <a:ext uri="{FF2B5EF4-FFF2-40B4-BE49-F238E27FC236}">
                <a16:creationId xmlns:a16="http://schemas.microsoft.com/office/drawing/2014/main" id="{BBDAA87C-9E3F-153C-C99F-C6F964B31577}"/>
              </a:ext>
            </a:extLst>
          </p:cNvPr>
          <p:cNvSpPr>
            <a:spLocks noGrp="1"/>
          </p:cNvSpPr>
          <p:nvPr>
            <p:ph idx="1"/>
          </p:nvPr>
        </p:nvSpPr>
        <p:spPr>
          <a:xfrm>
            <a:off x="705369" y="1564935"/>
            <a:ext cx="10781262" cy="4596581"/>
          </a:xfrm>
        </p:spPr>
        <p:txBody>
          <a:bodyPr>
            <a:normAutofit/>
          </a:bodyPr>
          <a:lstStyle/>
          <a:p>
            <a:pPr>
              <a:lnSpc>
                <a:spcPct val="150000"/>
              </a:lnSpc>
            </a:pPr>
            <a:r>
              <a:rPr lang="en-US" sz="2800" b="1" i="0" dirty="0">
                <a:solidFill>
                  <a:schemeClr val="tx1"/>
                </a:solidFill>
                <a:effectLst/>
                <a:latin typeface="+mj-lt"/>
              </a:rPr>
              <a:t>Movie booking is a use case that enables users to book for movies based on specific criteria such as location, genre, language, and show timings.</a:t>
            </a:r>
          </a:p>
          <a:p>
            <a:pPr>
              <a:lnSpc>
                <a:spcPct val="150000"/>
              </a:lnSpc>
            </a:pPr>
            <a:r>
              <a:rPr lang="en-US" sz="2800" b="1" i="0" dirty="0">
                <a:solidFill>
                  <a:schemeClr val="tx1"/>
                </a:solidFill>
                <a:effectLst/>
                <a:latin typeface="+mj-lt"/>
              </a:rPr>
              <a:t>Once a user selects a movie, they can view movie details and show timings for that movie.</a:t>
            </a:r>
          </a:p>
          <a:p>
            <a:pPr>
              <a:lnSpc>
                <a:spcPct val="150000"/>
              </a:lnSpc>
            </a:pPr>
            <a:r>
              <a:rPr lang="en-IN" sz="2400" b="1" dirty="0">
                <a:solidFill>
                  <a:schemeClr val="tx1"/>
                </a:solidFill>
              </a:rPr>
              <a:t>Customer can read the movie details and Book the movie ticket.</a:t>
            </a:r>
          </a:p>
          <a:p>
            <a:pPr>
              <a:lnSpc>
                <a:spcPct val="150000"/>
              </a:lnSpc>
            </a:pPr>
            <a:r>
              <a:rPr lang="en-IN" sz="2400" b="1" dirty="0">
                <a:solidFill>
                  <a:schemeClr val="tx1"/>
                </a:solidFill>
              </a:rPr>
              <a:t>Finally received the Ticket booking verification mail/SMS.</a:t>
            </a:r>
          </a:p>
        </p:txBody>
      </p:sp>
    </p:spTree>
    <p:extLst>
      <p:ext uri="{BB962C8B-B14F-4D97-AF65-F5344CB8AC3E}">
        <p14:creationId xmlns:p14="http://schemas.microsoft.com/office/powerpoint/2010/main" val="201184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DB4-3377-FAD3-313E-C3DC8E8E968C}"/>
              </a:ext>
            </a:extLst>
          </p:cNvPr>
          <p:cNvSpPr>
            <a:spLocks noGrp="1"/>
          </p:cNvSpPr>
          <p:nvPr>
            <p:ph type="title"/>
          </p:nvPr>
        </p:nvSpPr>
        <p:spPr>
          <a:xfrm>
            <a:off x="919118" y="586577"/>
            <a:ext cx="10353762" cy="1257300"/>
          </a:xfrm>
        </p:spPr>
        <p:txBody>
          <a:bodyPr>
            <a:normAutofit fontScale="90000"/>
          </a:bodyPr>
          <a:lstStyle/>
          <a:p>
            <a:r>
              <a:rPr lang="en-IN" sz="44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 Select Seats/Assign Seat</a:t>
            </a:r>
            <a:br>
              <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4400" dirty="0"/>
          </a:p>
        </p:txBody>
      </p:sp>
      <p:sp>
        <p:nvSpPr>
          <p:cNvPr id="3" name="Content Placeholder 2">
            <a:extLst>
              <a:ext uri="{FF2B5EF4-FFF2-40B4-BE49-F238E27FC236}">
                <a16:creationId xmlns:a16="http://schemas.microsoft.com/office/drawing/2014/main" id="{3D057BD9-B35C-D47D-B1EA-121104B18C94}"/>
              </a:ext>
            </a:extLst>
          </p:cNvPr>
          <p:cNvSpPr>
            <a:spLocks noGrp="1"/>
          </p:cNvSpPr>
          <p:nvPr>
            <p:ph idx="1"/>
          </p:nvPr>
        </p:nvSpPr>
        <p:spPr>
          <a:xfrm>
            <a:off x="791193" y="1570867"/>
            <a:ext cx="10609611" cy="4561839"/>
          </a:xfrm>
        </p:spPr>
        <p:txBody>
          <a:bodyPr>
            <a:normAutofit/>
          </a:bodyPr>
          <a:lstStyle/>
          <a:p>
            <a:pPr>
              <a:lnSpc>
                <a:spcPct val="150000"/>
              </a:lnSpc>
            </a:pPr>
            <a:r>
              <a:rPr lang="en-US" sz="3200" b="1" i="0" dirty="0">
                <a:solidFill>
                  <a:schemeClr val="tx1"/>
                </a:solidFill>
                <a:effectLst/>
                <a:latin typeface="+mj-lt"/>
              </a:rPr>
              <a:t>Select Seats is a key use case that enables users to select their preferred seats in the movie theatre. The system should provide users with a graphical representation of the theatre layout and available seats. Users can select seats based on their preference, such as location, proximity to the screen, and availability.</a:t>
            </a:r>
            <a:endParaRPr lang="en-IN" sz="3200" b="1" dirty="0">
              <a:solidFill>
                <a:schemeClr val="tx1"/>
              </a:solidFill>
              <a:latin typeface="+mj-lt"/>
            </a:endParaRPr>
          </a:p>
        </p:txBody>
      </p:sp>
    </p:spTree>
    <p:extLst>
      <p:ext uri="{BB962C8B-B14F-4D97-AF65-F5344CB8AC3E}">
        <p14:creationId xmlns:p14="http://schemas.microsoft.com/office/powerpoint/2010/main" val="1161529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DCCE-DAF1-5665-F46F-FD30CD7C91CE}"/>
              </a:ext>
            </a:extLst>
          </p:cNvPr>
          <p:cNvSpPr>
            <a:spLocks noGrp="1"/>
          </p:cNvSpPr>
          <p:nvPr>
            <p:ph type="title"/>
          </p:nvPr>
        </p:nvSpPr>
        <p:spPr>
          <a:xfrm>
            <a:off x="2034293" y="908500"/>
            <a:ext cx="8442961" cy="609600"/>
          </a:xfrm>
        </p:spPr>
        <p:txBody>
          <a:bodyPr>
            <a:noAutofit/>
          </a:bodyPr>
          <a:lstStyle/>
          <a:p>
            <a:r>
              <a:rPr lang="en-IN" sz="40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Payment and Cancel Booking</a:t>
            </a:r>
            <a:br>
              <a:rPr lang="en-IN" sz="40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sz="4000" dirty="0"/>
          </a:p>
        </p:txBody>
      </p:sp>
      <p:sp>
        <p:nvSpPr>
          <p:cNvPr id="3" name="Content Placeholder 2">
            <a:extLst>
              <a:ext uri="{FF2B5EF4-FFF2-40B4-BE49-F238E27FC236}">
                <a16:creationId xmlns:a16="http://schemas.microsoft.com/office/drawing/2014/main" id="{63A65C2E-6162-C861-3611-E0F2333E64B7}"/>
              </a:ext>
            </a:extLst>
          </p:cNvPr>
          <p:cNvSpPr>
            <a:spLocks noGrp="1"/>
          </p:cNvSpPr>
          <p:nvPr>
            <p:ph idx="1"/>
          </p:nvPr>
        </p:nvSpPr>
        <p:spPr>
          <a:xfrm>
            <a:off x="1278194" y="1645920"/>
            <a:ext cx="9955161" cy="4823706"/>
          </a:xfrm>
        </p:spPr>
        <p:txBody>
          <a:bodyPr>
            <a:normAutofit/>
          </a:bodyPr>
          <a:lstStyle/>
          <a:p>
            <a:r>
              <a:rPr lang="en-US" sz="2800" b="1" i="0" dirty="0">
                <a:solidFill>
                  <a:schemeClr val="tx1"/>
                </a:solidFill>
                <a:effectLst/>
                <a:latin typeface="+mj-lt"/>
              </a:rPr>
              <a:t>Pay for Tickets and Cancel Booking are the final use cases of the Movie Ticket Booking System. </a:t>
            </a:r>
          </a:p>
          <a:p>
            <a:r>
              <a:rPr lang="en-US" sz="2800" b="1" i="0" dirty="0">
                <a:solidFill>
                  <a:schemeClr val="tx1"/>
                </a:solidFill>
                <a:effectLst/>
                <a:latin typeface="+mj-lt"/>
              </a:rPr>
              <a:t>Pay for Tickets allows users to make payment for the tickets using various payment methods such as credit/debit cards, mobile wallets, or internet banking. </a:t>
            </a:r>
          </a:p>
          <a:p>
            <a:r>
              <a:rPr lang="en-US" sz="2800" b="1" i="0" dirty="0">
                <a:solidFill>
                  <a:schemeClr val="tx1"/>
                </a:solidFill>
                <a:effectLst/>
                <a:latin typeface="+mj-lt"/>
              </a:rPr>
              <a:t>Cancel Booking allows users to cancel their booking if necessary and receive a refund if applicable. These use cases are essential in ensuring that users can complete the booking process smoothly and without any issues.</a:t>
            </a:r>
            <a:endParaRPr lang="en-IN" sz="2800" b="1" dirty="0">
              <a:solidFill>
                <a:schemeClr val="tx1"/>
              </a:solidFill>
              <a:latin typeface="+mj-lt"/>
            </a:endParaRPr>
          </a:p>
        </p:txBody>
      </p:sp>
    </p:spTree>
    <p:extLst>
      <p:ext uri="{BB962C8B-B14F-4D97-AF65-F5344CB8AC3E}">
        <p14:creationId xmlns:p14="http://schemas.microsoft.com/office/powerpoint/2010/main" val="133885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33F3-5215-80DC-5E43-A35E7641DC2D}"/>
              </a:ext>
            </a:extLst>
          </p:cNvPr>
          <p:cNvSpPr>
            <a:spLocks noGrp="1"/>
          </p:cNvSpPr>
          <p:nvPr>
            <p:ph type="title"/>
          </p:nvPr>
        </p:nvSpPr>
        <p:spPr>
          <a:xfrm>
            <a:off x="919119" y="389605"/>
            <a:ext cx="10353762" cy="1257300"/>
          </a:xfrm>
        </p:spPr>
        <p:txBody>
          <a:bodyPr>
            <a:normAutofit fontScale="90000"/>
          </a:bodyPr>
          <a:lstStyle/>
          <a:p>
            <a:r>
              <a:rPr lang="en-IN" sz="48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LogOut From Application</a:t>
            </a:r>
            <a:br>
              <a:rPr lang="en-IN" sz="4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AF99062-1B36-C7A5-A93A-701957DA55A7}"/>
              </a:ext>
            </a:extLst>
          </p:cNvPr>
          <p:cNvSpPr>
            <a:spLocks noGrp="1"/>
          </p:cNvSpPr>
          <p:nvPr>
            <p:ph idx="1"/>
          </p:nvPr>
        </p:nvSpPr>
        <p:spPr>
          <a:xfrm>
            <a:off x="599769" y="1152217"/>
            <a:ext cx="11198731" cy="5316178"/>
          </a:xfrm>
        </p:spPr>
        <p:txBody>
          <a:bodyPr>
            <a:normAutofit lnSpcReduction="10000"/>
          </a:bodyPr>
          <a:lstStyle/>
          <a:p>
            <a:pPr>
              <a:lnSpc>
                <a:spcPct val="150000"/>
              </a:lnSpc>
            </a:pPr>
            <a:r>
              <a:rPr lang="en-US" sz="2800" b="1" i="0" dirty="0">
                <a:solidFill>
                  <a:schemeClr val="tx1"/>
                </a:solidFill>
                <a:effectLst/>
                <a:latin typeface="+mj-lt"/>
              </a:rPr>
              <a:t>Logging out of a application is very important because there are risk with not logging out. One of the factor is using a public computer, this is where anyone can use a public computer when someone is still logged in to an account and can mess with that person's work.</a:t>
            </a:r>
          </a:p>
          <a:p>
            <a:pPr>
              <a:lnSpc>
                <a:spcPct val="150000"/>
              </a:lnSpc>
            </a:pPr>
            <a:r>
              <a:rPr lang="en-US" sz="2800" b="1" i="0" dirty="0">
                <a:solidFill>
                  <a:schemeClr val="tx1"/>
                </a:solidFill>
                <a:effectLst/>
                <a:latin typeface="+mj-lt"/>
              </a:rPr>
              <a:t> it's easy for anyone to see confidential information.</a:t>
            </a:r>
          </a:p>
          <a:p>
            <a:pPr>
              <a:lnSpc>
                <a:spcPct val="150000"/>
              </a:lnSpc>
            </a:pPr>
            <a:r>
              <a:rPr lang="en-US" sz="2800" b="1" i="0" dirty="0">
                <a:solidFill>
                  <a:schemeClr val="tx1"/>
                </a:solidFill>
                <a:effectLst/>
                <a:latin typeface="+mj-lt"/>
              </a:rPr>
              <a:t>Logging out is particularly important when you are not using your own computer. It reduces the chance of someone else accessing your information.</a:t>
            </a:r>
            <a:r>
              <a:rPr lang="en-US" sz="3600" b="1" i="0" dirty="0">
                <a:solidFill>
                  <a:schemeClr val="tx1"/>
                </a:solidFill>
                <a:effectLst/>
                <a:latin typeface="+mj-lt"/>
              </a:rPr>
              <a:t> </a:t>
            </a:r>
            <a:endParaRPr lang="en-IN" sz="4400" b="1" dirty="0">
              <a:solidFill>
                <a:schemeClr val="tx1"/>
              </a:solidFill>
              <a:latin typeface="+mj-lt"/>
            </a:endParaRPr>
          </a:p>
        </p:txBody>
      </p:sp>
    </p:spTree>
    <p:extLst>
      <p:ext uri="{BB962C8B-B14F-4D97-AF65-F5344CB8AC3E}">
        <p14:creationId xmlns:p14="http://schemas.microsoft.com/office/powerpoint/2010/main" val="1106101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DABE56-4123-7678-171E-3E417FD38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984243" cy="2199189"/>
          </a:xfrm>
          <a:prstGeom prst="rect">
            <a:avLst/>
          </a:prstGeom>
        </p:spPr>
      </p:pic>
      <p:pic>
        <p:nvPicPr>
          <p:cNvPr id="7" name="Picture 6">
            <a:extLst>
              <a:ext uri="{FF2B5EF4-FFF2-40B4-BE49-F238E27FC236}">
                <a16:creationId xmlns:a16="http://schemas.microsoft.com/office/drawing/2014/main" id="{3C70207C-D088-5455-D1A0-0A9D0603C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244" y="1"/>
            <a:ext cx="2987904" cy="2199189"/>
          </a:xfrm>
          <a:prstGeom prst="rect">
            <a:avLst/>
          </a:prstGeom>
        </p:spPr>
      </p:pic>
      <p:pic>
        <p:nvPicPr>
          <p:cNvPr id="9" name="Picture 8">
            <a:extLst>
              <a:ext uri="{FF2B5EF4-FFF2-40B4-BE49-F238E27FC236}">
                <a16:creationId xmlns:a16="http://schemas.microsoft.com/office/drawing/2014/main" id="{B3180728-5398-D942-E0B9-9BBB706E0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487" y="-57163"/>
            <a:ext cx="3345083" cy="2256353"/>
          </a:xfrm>
          <a:prstGeom prst="rect">
            <a:avLst/>
          </a:prstGeom>
        </p:spPr>
      </p:pic>
      <p:pic>
        <p:nvPicPr>
          <p:cNvPr id="11" name="Picture 10">
            <a:extLst>
              <a:ext uri="{FF2B5EF4-FFF2-40B4-BE49-F238E27FC236}">
                <a16:creationId xmlns:a16="http://schemas.microsoft.com/office/drawing/2014/main" id="{F13B9071-0CD6-20AB-F8F4-F85B16F27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3570" y="-19309"/>
            <a:ext cx="2878430" cy="2218499"/>
          </a:xfrm>
          <a:prstGeom prst="rect">
            <a:avLst/>
          </a:prstGeom>
        </p:spPr>
      </p:pic>
      <p:pic>
        <p:nvPicPr>
          <p:cNvPr id="13" name="Picture 12">
            <a:extLst>
              <a:ext uri="{FF2B5EF4-FFF2-40B4-BE49-F238E27FC236}">
                <a16:creationId xmlns:a16="http://schemas.microsoft.com/office/drawing/2014/main" id="{FC0AF444-C09E-C835-2F4F-45AC55B72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99190"/>
            <a:ext cx="2984243" cy="2199189"/>
          </a:xfrm>
          <a:prstGeom prst="rect">
            <a:avLst/>
          </a:prstGeom>
        </p:spPr>
      </p:pic>
      <p:pic>
        <p:nvPicPr>
          <p:cNvPr id="15" name="Picture 14">
            <a:extLst>
              <a:ext uri="{FF2B5EF4-FFF2-40B4-BE49-F238E27FC236}">
                <a16:creationId xmlns:a16="http://schemas.microsoft.com/office/drawing/2014/main" id="{912FC812-E1BD-7D1D-4CBC-AC2504C386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6699" y="2199190"/>
            <a:ext cx="3119301" cy="2223175"/>
          </a:xfrm>
          <a:prstGeom prst="rect">
            <a:avLst/>
          </a:prstGeom>
        </p:spPr>
      </p:pic>
      <p:pic>
        <p:nvPicPr>
          <p:cNvPr id="17" name="Picture 16">
            <a:extLst>
              <a:ext uri="{FF2B5EF4-FFF2-40B4-BE49-F238E27FC236}">
                <a16:creationId xmlns:a16="http://schemas.microsoft.com/office/drawing/2014/main" id="{EAF4021C-DDE4-5FDF-D08D-E20C212456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1185" y="2199190"/>
            <a:ext cx="3024564" cy="2199189"/>
          </a:xfrm>
          <a:prstGeom prst="rect">
            <a:avLst/>
          </a:prstGeom>
        </p:spPr>
      </p:pic>
      <p:pic>
        <p:nvPicPr>
          <p:cNvPr id="19" name="Picture 18">
            <a:extLst>
              <a:ext uri="{FF2B5EF4-FFF2-40B4-BE49-F238E27FC236}">
                <a16:creationId xmlns:a16="http://schemas.microsoft.com/office/drawing/2014/main" id="{30AD1523-F389-1E57-8100-2AC9D02442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199190"/>
            <a:ext cx="3085185" cy="2218499"/>
          </a:xfrm>
          <a:prstGeom prst="rect">
            <a:avLst/>
          </a:prstGeom>
        </p:spPr>
      </p:pic>
      <p:pic>
        <p:nvPicPr>
          <p:cNvPr id="21" name="Picture 20">
            <a:extLst>
              <a:ext uri="{FF2B5EF4-FFF2-40B4-BE49-F238E27FC236}">
                <a16:creationId xmlns:a16="http://schemas.microsoft.com/office/drawing/2014/main" id="{D15DBE5F-4861-7CB6-7B94-FB45664E24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4" y="4398379"/>
            <a:ext cx="2984243" cy="2448741"/>
          </a:xfrm>
          <a:prstGeom prst="rect">
            <a:avLst/>
          </a:prstGeom>
        </p:spPr>
      </p:pic>
      <p:pic>
        <p:nvPicPr>
          <p:cNvPr id="25" name="Picture 24">
            <a:extLst>
              <a:ext uri="{FF2B5EF4-FFF2-40B4-BE49-F238E27FC236}">
                <a16:creationId xmlns:a16="http://schemas.microsoft.com/office/drawing/2014/main" id="{4CFE4279-35DD-9C0A-20AE-E5178C1D5C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08069" y="4417689"/>
            <a:ext cx="3297679" cy="2448741"/>
          </a:xfrm>
          <a:prstGeom prst="rect">
            <a:avLst/>
          </a:prstGeom>
        </p:spPr>
      </p:pic>
      <p:pic>
        <p:nvPicPr>
          <p:cNvPr id="27" name="Picture 26">
            <a:extLst>
              <a:ext uri="{FF2B5EF4-FFF2-40B4-BE49-F238E27FC236}">
                <a16:creationId xmlns:a16="http://schemas.microsoft.com/office/drawing/2014/main" id="{988EDF39-945C-D653-CC4A-EECDFAEE93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1788" y="4398379"/>
            <a:ext cx="3096667" cy="2448741"/>
          </a:xfrm>
          <a:prstGeom prst="rect">
            <a:avLst/>
          </a:prstGeom>
        </p:spPr>
      </p:pic>
      <p:pic>
        <p:nvPicPr>
          <p:cNvPr id="29" name="Picture 28">
            <a:extLst>
              <a:ext uri="{FF2B5EF4-FFF2-40B4-BE49-F238E27FC236}">
                <a16:creationId xmlns:a16="http://schemas.microsoft.com/office/drawing/2014/main" id="{AAC122AB-C7F2-9FE4-7DFB-CBB5DF6893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455" y="4417689"/>
            <a:ext cx="2819615" cy="2429431"/>
          </a:xfrm>
          <a:prstGeom prst="rect">
            <a:avLst/>
          </a:prstGeom>
        </p:spPr>
      </p:pic>
    </p:spTree>
    <p:extLst>
      <p:ext uri="{BB962C8B-B14F-4D97-AF65-F5344CB8AC3E}">
        <p14:creationId xmlns:p14="http://schemas.microsoft.com/office/powerpoint/2010/main" val="4242750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315F-BCB7-AE0C-4CD9-CBDD50FF0A98}"/>
              </a:ext>
            </a:extLst>
          </p:cNvPr>
          <p:cNvSpPr>
            <a:spLocks noGrp="1"/>
          </p:cNvSpPr>
          <p:nvPr>
            <p:ph type="title"/>
          </p:nvPr>
        </p:nvSpPr>
        <p:spPr>
          <a:xfrm>
            <a:off x="1634060" y="73794"/>
            <a:ext cx="3471593" cy="1794335"/>
          </a:xfrm>
        </p:spPr>
        <p:txBody>
          <a:bodyPr>
            <a:normAutofit/>
          </a:bodyPr>
          <a:lstStyle/>
          <a:p>
            <a:r>
              <a:rPr lang="en-US" sz="6000" dirty="0">
                <a:solidFill>
                  <a:schemeClr val="tx1"/>
                </a:solidFill>
                <a:latin typeface="Algerian" panose="04020705040A02060702" pitchFamily="82" charset="0"/>
              </a:rPr>
              <a:t>AGENDA</a:t>
            </a:r>
            <a:br>
              <a:rPr lang="en-US" sz="6000" dirty="0">
                <a:solidFill>
                  <a:srgbClr val="FFFF00"/>
                </a:solidFill>
                <a:latin typeface="Algerian" panose="04020705040A02060702" pitchFamily="82" charset="0"/>
              </a:rPr>
            </a:br>
            <a:endParaRPr lang="en-IN" sz="6000" dirty="0">
              <a:solidFill>
                <a:srgbClr val="FFFF00"/>
              </a:solidFill>
            </a:endParaRPr>
          </a:p>
        </p:txBody>
      </p:sp>
      <p:sp>
        <p:nvSpPr>
          <p:cNvPr id="3" name="Content Placeholder 2">
            <a:extLst>
              <a:ext uri="{FF2B5EF4-FFF2-40B4-BE49-F238E27FC236}">
                <a16:creationId xmlns:a16="http://schemas.microsoft.com/office/drawing/2014/main" id="{3E30CC63-43E2-41B5-F6A2-00AE6E387731}"/>
              </a:ext>
            </a:extLst>
          </p:cNvPr>
          <p:cNvSpPr>
            <a:spLocks noGrp="1"/>
          </p:cNvSpPr>
          <p:nvPr>
            <p:ph idx="1"/>
          </p:nvPr>
        </p:nvSpPr>
        <p:spPr>
          <a:xfrm>
            <a:off x="1433801" y="1794336"/>
            <a:ext cx="10600673" cy="4989870"/>
          </a:xfrm>
        </p:spPr>
        <p:txBody>
          <a:bodyPr>
            <a:normAutofit/>
          </a:bodyPr>
          <a:lstStyle/>
          <a:p>
            <a:pPr marL="36900" indent="0">
              <a:buNone/>
            </a:pPr>
            <a:r>
              <a:rPr lang="en-US" sz="2600" b="1" dirty="0">
                <a:ln w="0"/>
                <a:solidFill>
                  <a:schemeClr val="tx1"/>
                </a:solidFill>
                <a:effectLst>
                  <a:reflection blurRad="6350" stA="53000" endA="300" endPos="35500" dir="5400000" sy="-90000" algn="bl" rotWithShape="0"/>
                </a:effectLst>
                <a:latin typeface="+mj-lt"/>
              </a:rPr>
              <a:t>o1. </a:t>
            </a: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Project Overview                                 o7. Update/Edit Movie</a:t>
            </a:r>
            <a:endParaRPr lang="en-US" sz="2600" b="1" dirty="0">
              <a:ln w="0"/>
              <a:solidFill>
                <a:schemeClr val="tx1"/>
              </a:solidFill>
              <a:effectLst>
                <a:reflection blurRad="6350" stA="53000" endA="300" endPos="35500" dir="5400000" sy="-90000" algn="bl" rotWithShape="0"/>
              </a:effectLst>
              <a:latin typeface="+mj-lt"/>
            </a:endParaRPr>
          </a:p>
          <a:p>
            <a:pPr marL="36900" indent="0">
              <a:buNone/>
            </a:pPr>
            <a:r>
              <a:rPr lang="en-US" sz="2600" b="1" dirty="0">
                <a:ln w="0"/>
                <a:solidFill>
                  <a:schemeClr val="tx1"/>
                </a:solidFill>
                <a:effectLst>
                  <a:reflection blurRad="6350" stA="53000" endA="300" endPos="35500" dir="5400000" sy="-90000" algn="bl" rotWithShape="0"/>
                </a:effectLst>
                <a:latin typeface="+mj-lt"/>
              </a:rPr>
              <a:t>o2. </a:t>
            </a: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Use Case Diagram                              o8. Movie Booking                 </a:t>
            </a:r>
            <a:endParaRPr lang="en-US" sz="2600" b="1" dirty="0">
              <a:ln w="0"/>
              <a:solidFill>
                <a:schemeClr val="tx1"/>
              </a:solidFill>
              <a:effectLst>
                <a:reflection blurRad="6350" stA="53000" endA="300" endPos="35500" dir="5400000" sy="-90000" algn="bl" rotWithShape="0"/>
              </a:effectLst>
              <a:latin typeface="+mj-lt"/>
            </a:endParaRPr>
          </a:p>
          <a:p>
            <a:pPr marL="36900" indent="0">
              <a:buNone/>
            </a:pPr>
            <a:r>
              <a:rPr lang="en-US" sz="2600" b="1" dirty="0">
                <a:ln w="0"/>
                <a:solidFill>
                  <a:schemeClr val="tx1"/>
                </a:solidFill>
                <a:effectLst>
                  <a:reflection blurRad="6350" stA="53000" endA="300" endPos="35500" dir="5400000" sy="-90000" algn="bl" rotWithShape="0"/>
                </a:effectLst>
                <a:latin typeface="+mj-lt"/>
              </a:rPr>
              <a:t>o3. </a:t>
            </a: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About the Use Case                            o9. Select seats/Assign seat</a:t>
            </a:r>
            <a:endParaRPr lang="en-US" sz="2600" b="1" dirty="0">
              <a:ln w="0"/>
              <a:solidFill>
                <a:schemeClr val="tx1"/>
              </a:solidFill>
              <a:effectLst>
                <a:reflection blurRad="6350" stA="53000" endA="300" endPos="35500" dir="5400000" sy="-90000" algn="bl" rotWithShape="0"/>
              </a:effectLst>
              <a:latin typeface="+mj-lt"/>
            </a:endParaRPr>
          </a:p>
          <a:p>
            <a:pPr marL="36900" indent="0">
              <a:lnSpc>
                <a:spcPct val="100000"/>
              </a:lnSpc>
              <a:buNone/>
            </a:pP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o4. Flow Chart’s                                       1o. Payment and Cancel Booking</a:t>
            </a:r>
          </a:p>
          <a:p>
            <a:pPr marL="36900" indent="0">
              <a:buNone/>
            </a:pPr>
            <a:r>
              <a:rPr lang="en-US" sz="2600" b="1" dirty="0">
                <a:ln w="0"/>
                <a:solidFill>
                  <a:schemeClr val="tx1"/>
                </a:solidFill>
                <a:effectLst>
                  <a:reflection blurRad="6350" stA="53000" endA="300" endPos="35500" dir="5400000" sy="-90000" algn="bl" rotWithShape="0"/>
                </a:effectLst>
                <a:latin typeface="+mj-lt"/>
              </a:rPr>
              <a:t>o5. </a:t>
            </a: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Login for Customer’s                          11. Logout from Application</a:t>
            </a:r>
          </a:p>
          <a:p>
            <a:pPr marL="36900" indent="0">
              <a:buNone/>
            </a:pP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           &amp;Theatre Owner’s      </a:t>
            </a:r>
          </a:p>
          <a:p>
            <a:pPr marL="36900" indent="0">
              <a:buNone/>
            </a:pP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o6. View Movie Details </a:t>
            </a:r>
          </a:p>
          <a:p>
            <a:pPr marL="36900" indent="0">
              <a:buNone/>
            </a:pPr>
            <a:r>
              <a:rPr lang="en-US" sz="2600" b="1" dirty="0">
                <a:ln w="0"/>
                <a:solidFill>
                  <a:schemeClr val="tx1"/>
                </a:solidFill>
                <a:effectLst>
                  <a:reflection blurRad="6350" stA="53000" endA="300" endPos="35500" dir="5400000" sy="-90000" algn="bl" rotWithShape="0"/>
                </a:effectLst>
                <a:latin typeface="+mj-lt"/>
              </a:rPr>
              <a:t>07. </a:t>
            </a:r>
            <a:r>
              <a:rPr lang="en-US" sz="2600" b="1" dirty="0">
                <a:ln w="0"/>
                <a:solidFill>
                  <a:schemeClr val="tx1"/>
                </a:solidFill>
                <a:effectLst>
                  <a:reflection blurRad="6350" stA="53000" endA="300" endPos="35500" dir="5400000" sy="-90000" algn="bl" rotWithShape="0"/>
                </a:effectLst>
                <a:latin typeface="+mj-lt"/>
                <a:ea typeface="Microsoft YaHei UI" panose="020B0503020204020204" pitchFamily="34" charset="-122"/>
              </a:rPr>
              <a:t>Add Movie and Show Timings</a:t>
            </a:r>
            <a:endParaRPr lang="en-US" sz="2600" b="1" dirty="0">
              <a:ln w="0"/>
              <a:solidFill>
                <a:schemeClr val="tx1"/>
              </a:solidFill>
              <a:effectLst>
                <a:reflection blurRad="6350" stA="53000" endA="300" endPos="35500" dir="5400000" sy="-90000" algn="bl" rotWithShape="0"/>
              </a:effectLst>
              <a:latin typeface="+mj-lt"/>
            </a:endParaRPr>
          </a:p>
          <a:p>
            <a:pPr marL="36900" indent="0">
              <a:buNone/>
            </a:pPr>
            <a:endParaRPr lang="en-IN" sz="2600" b="1" dirty="0">
              <a:ln w="0"/>
              <a:solidFill>
                <a:schemeClr val="tx1"/>
              </a:solidFill>
              <a:effectLst>
                <a:reflection blurRad="6350" stA="53000" endA="300" endPos="35500" dir="5400000" sy="-90000" algn="bl" rotWithShape="0"/>
              </a:effectLst>
              <a:latin typeface="+mj-lt"/>
            </a:endParaRPr>
          </a:p>
        </p:txBody>
      </p:sp>
      <p:sp>
        <p:nvSpPr>
          <p:cNvPr id="4" name="Rectangle: Diagonal Corners Rounded 3">
            <a:extLst>
              <a:ext uri="{FF2B5EF4-FFF2-40B4-BE49-F238E27FC236}">
                <a16:creationId xmlns:a16="http://schemas.microsoft.com/office/drawing/2014/main" id="{B69D27B9-5BAA-C4BA-B65B-C9C86C2AA0B5}"/>
              </a:ext>
            </a:extLst>
          </p:cNvPr>
          <p:cNvSpPr/>
          <p:nvPr/>
        </p:nvSpPr>
        <p:spPr>
          <a:xfrm>
            <a:off x="1433801" y="1122400"/>
            <a:ext cx="4029425" cy="574369"/>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r>
              <a:rPr lang="en-IN" b="1" dirty="0">
                <a:ln/>
                <a:solidFill>
                  <a:schemeClr val="accent4"/>
                </a:solidFill>
              </a:rPr>
              <a:t>            </a:t>
            </a:r>
            <a:r>
              <a:rPr lang="en-IN" sz="3600" b="1" dirty="0">
                <a:ln/>
                <a:solidFill>
                  <a:schemeClr val="accent4"/>
                </a:solidFill>
              </a:rPr>
              <a:t>Use Case </a:t>
            </a:r>
          </a:p>
        </p:txBody>
      </p:sp>
    </p:spTree>
    <p:extLst>
      <p:ext uri="{BB962C8B-B14F-4D97-AF65-F5344CB8AC3E}">
        <p14:creationId xmlns:p14="http://schemas.microsoft.com/office/powerpoint/2010/main" val="398328824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71AE7-D3B7-C431-F7F4-7715DC5BB20D}"/>
              </a:ext>
            </a:extLst>
          </p:cNvPr>
          <p:cNvSpPr>
            <a:spLocks noGrp="1"/>
          </p:cNvSpPr>
          <p:nvPr>
            <p:ph idx="1"/>
          </p:nvPr>
        </p:nvSpPr>
        <p:spPr>
          <a:xfrm>
            <a:off x="-678425" y="1910240"/>
            <a:ext cx="8495070" cy="4532671"/>
          </a:xfrm>
        </p:spPr>
        <p:txBody>
          <a:bodyPr>
            <a:normAutofit/>
          </a:bodyPr>
          <a:lstStyle/>
          <a:p>
            <a:pPr marL="36900" indent="0">
              <a:buNone/>
            </a:pPr>
            <a:r>
              <a:rPr lang="en-IN" sz="4000" b="1" dirty="0">
                <a:solidFill>
                  <a:srgbClr val="FFFF00"/>
                </a:solidFill>
                <a:latin typeface="+mj-lt"/>
              </a:rPr>
              <a:t>       </a:t>
            </a:r>
            <a:r>
              <a:rPr lang="en-IN" sz="4400" b="1" dirty="0">
                <a:ln w="0"/>
                <a:solidFill>
                  <a:srgbClr val="FFFF00"/>
                </a:solidFill>
                <a:effectLst>
                  <a:reflection blurRad="6350" stA="53000" endA="300" endPos="35500" dir="5400000" sy="-90000" algn="bl" rotWithShape="0"/>
                </a:effectLst>
                <a:latin typeface="+mj-lt"/>
              </a:rPr>
              <a:t>The End</a:t>
            </a:r>
            <a:endParaRPr lang="en-IN" sz="4400" b="1" dirty="0">
              <a:solidFill>
                <a:srgbClr val="FFFF00"/>
              </a:solidFill>
              <a:latin typeface="+mj-lt"/>
            </a:endParaRPr>
          </a:p>
          <a:p>
            <a:pPr marL="36900" indent="0">
              <a:buNone/>
            </a:pPr>
            <a:r>
              <a:rPr lang="en-IN" sz="4400" b="1" dirty="0">
                <a:ln w="0"/>
                <a:solidFill>
                  <a:srgbClr val="FFFF00"/>
                </a:solidFill>
                <a:effectLst>
                  <a:reflection blurRad="6350" stA="53000" endA="300" endPos="35500" dir="5400000" sy="-90000" algn="bl" rotWithShape="0"/>
                </a:effectLst>
                <a:latin typeface="+mj-lt"/>
              </a:rPr>
              <a:t>                </a:t>
            </a:r>
            <a:r>
              <a:rPr lang="en-IN" sz="4800" b="1" dirty="0">
                <a:ln w="0"/>
                <a:solidFill>
                  <a:srgbClr val="FFFF00"/>
                </a:solidFill>
                <a:effectLst>
                  <a:reflection blurRad="6350" stA="53000" endA="300" endPos="35500" dir="5400000" sy="-90000" algn="bl" rotWithShape="0"/>
                </a:effectLst>
                <a:latin typeface="+mj-lt"/>
              </a:rPr>
              <a:t>Thank You</a:t>
            </a:r>
            <a:endParaRPr lang="en-IN" sz="4800" b="1" dirty="0">
              <a:solidFill>
                <a:srgbClr val="FFFF00"/>
              </a:solidFill>
              <a:latin typeface="+mj-lt"/>
            </a:endParaRPr>
          </a:p>
        </p:txBody>
      </p:sp>
      <p:pic>
        <p:nvPicPr>
          <p:cNvPr id="2" name="Graphic 5" descr="Angel face with solid fill with solid fill">
            <a:extLst>
              <a:ext uri="{FF2B5EF4-FFF2-40B4-BE49-F238E27FC236}">
                <a16:creationId xmlns:a16="http://schemas.microsoft.com/office/drawing/2014/main" id="{DC8DE0E1-73DE-260C-5CE9-958A016F1B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5728" y="1910240"/>
            <a:ext cx="1081873" cy="1081873"/>
          </a:xfrm>
          <a:prstGeom prst="rect">
            <a:avLst/>
          </a:prstGeom>
        </p:spPr>
      </p:pic>
    </p:spTree>
    <p:extLst>
      <p:ext uri="{BB962C8B-B14F-4D97-AF65-F5344CB8AC3E}">
        <p14:creationId xmlns:p14="http://schemas.microsoft.com/office/powerpoint/2010/main" val="1475008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AEA-10C0-E300-1CF8-3D3176223D03}"/>
              </a:ext>
            </a:extLst>
          </p:cNvPr>
          <p:cNvSpPr>
            <a:spLocks noGrp="1"/>
          </p:cNvSpPr>
          <p:nvPr>
            <p:ph type="title"/>
          </p:nvPr>
        </p:nvSpPr>
        <p:spPr>
          <a:xfrm>
            <a:off x="902734" y="0"/>
            <a:ext cx="7582505" cy="1798074"/>
          </a:xfrm>
        </p:spPr>
        <p:txBody>
          <a:bodyPr>
            <a:normAutofit/>
          </a:bodyPr>
          <a:lstStyle/>
          <a:p>
            <a:r>
              <a:rPr lang="en-IN" sz="4000" kern="10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Project Overview</a:t>
            </a:r>
            <a:br>
              <a:rPr lang="en-IN" sz="4000"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br>
              <a:rPr lang="en-IN" sz="3200" dirty="0"/>
            </a:br>
            <a:endParaRPr lang="en-IN" sz="3200" dirty="0"/>
          </a:p>
        </p:txBody>
      </p:sp>
      <p:sp>
        <p:nvSpPr>
          <p:cNvPr id="3" name="Content Placeholder 2">
            <a:extLst>
              <a:ext uri="{FF2B5EF4-FFF2-40B4-BE49-F238E27FC236}">
                <a16:creationId xmlns:a16="http://schemas.microsoft.com/office/drawing/2014/main" id="{6A26EA92-A076-B5FA-E445-6A520668A7C8}"/>
              </a:ext>
            </a:extLst>
          </p:cNvPr>
          <p:cNvSpPr>
            <a:spLocks noGrp="1"/>
          </p:cNvSpPr>
          <p:nvPr>
            <p:ph idx="1"/>
          </p:nvPr>
        </p:nvSpPr>
        <p:spPr>
          <a:xfrm>
            <a:off x="1704370" y="766916"/>
            <a:ext cx="9935180" cy="5742039"/>
          </a:xfrm>
        </p:spPr>
        <p:txBody>
          <a:bodyPr>
            <a:normAutofit lnSpcReduction="10000"/>
          </a:bodyPr>
          <a:lstStyle/>
          <a:p>
            <a:pPr marL="36900" indent="0">
              <a:buNone/>
            </a:pPr>
            <a:r>
              <a:rPr lang="en-IN" b="1" dirty="0">
                <a:solidFill>
                  <a:schemeClr val="tx1"/>
                </a:solidFill>
                <a:latin typeface="+mj-lt"/>
              </a:rPr>
              <a:t>The purpose of the online movie ticket booking system is to automate the manual system of buying tickets from physical counters. The required software and hardware specifications are readily available and very efficient to work with.</a:t>
            </a:r>
          </a:p>
          <a:p>
            <a:pPr marL="36900" indent="0">
              <a:buNone/>
            </a:pPr>
            <a:r>
              <a:rPr lang="en-IN" b="1" dirty="0">
                <a:solidFill>
                  <a:schemeClr val="tx1"/>
                </a:solidFill>
                <a:latin typeface="+mj-lt"/>
              </a:rPr>
              <a:t>  </a:t>
            </a:r>
            <a:r>
              <a:rPr lang="en-IN" b="1" dirty="0">
                <a:solidFill>
                  <a:srgbClr val="FFFF00"/>
                </a:solidFill>
                <a:latin typeface="+mj-lt"/>
              </a:rPr>
              <a:t>The objectives are :-</a:t>
            </a:r>
          </a:p>
          <a:p>
            <a:pPr>
              <a:buFont typeface="Wingdings" panose="05000000000000000000" pitchFamily="2" charset="2"/>
              <a:buChar char="Ø"/>
            </a:pPr>
            <a:r>
              <a:rPr lang="en-US" b="1" i="0" dirty="0">
                <a:solidFill>
                  <a:schemeClr val="tx1"/>
                </a:solidFill>
                <a:effectLst/>
                <a:latin typeface="+mj-lt"/>
              </a:rPr>
              <a:t>An online system allows customers to access services from the comfort of their homes. As long as a user has access to a phone or computer, they can get easy access to the services available.</a:t>
            </a:r>
          </a:p>
          <a:p>
            <a:pPr>
              <a:buFont typeface="Wingdings" panose="05000000000000000000" pitchFamily="2" charset="2"/>
              <a:buChar char="Ø"/>
            </a:pPr>
            <a:r>
              <a:rPr lang="en-US" b="1" i="0" dirty="0">
                <a:solidFill>
                  <a:schemeClr val="tx1"/>
                </a:solidFill>
                <a:effectLst/>
                <a:latin typeface="+mj-lt"/>
              </a:rPr>
              <a:t>Online platforms don't need a break or the night off. They can run constantly, giving every customer the benefit of accessing information at any time of the day.</a:t>
            </a:r>
          </a:p>
          <a:p>
            <a:pPr>
              <a:buFont typeface="Wingdings" panose="05000000000000000000" pitchFamily="2" charset="2"/>
              <a:buChar char="Ø"/>
            </a:pPr>
            <a:r>
              <a:rPr lang="en-US" b="1" i="0" dirty="0">
                <a:solidFill>
                  <a:schemeClr val="tx1"/>
                </a:solidFill>
                <a:effectLst/>
                <a:latin typeface="+mj-lt"/>
              </a:rPr>
              <a:t>When a business has an online service platform, there is no limit to the number of people it can reach. It is not limited by the time either because it operates 24/7. This means that promotions and ads can run throughout and this could potentially boost sales.</a:t>
            </a:r>
            <a:endParaRPr lang="en-IN" b="1" dirty="0">
              <a:solidFill>
                <a:schemeClr val="tx1"/>
              </a:solidFill>
              <a:latin typeface="+mj-lt"/>
            </a:endParaRPr>
          </a:p>
        </p:txBody>
      </p:sp>
    </p:spTree>
    <p:extLst>
      <p:ext uri="{BB962C8B-B14F-4D97-AF65-F5344CB8AC3E}">
        <p14:creationId xmlns:p14="http://schemas.microsoft.com/office/powerpoint/2010/main" val="20499692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5DECA93-E8FC-EC99-F419-177E1EC709C7}"/>
              </a:ext>
            </a:extLst>
          </p:cNvPr>
          <p:cNvSpPr txBox="1"/>
          <p:nvPr/>
        </p:nvSpPr>
        <p:spPr>
          <a:xfrm>
            <a:off x="3738880" y="208146"/>
            <a:ext cx="6096000" cy="1200329"/>
          </a:xfrm>
          <a:prstGeom prst="rect">
            <a:avLst/>
          </a:prstGeom>
          <a:noFill/>
        </p:spPr>
        <p:txBody>
          <a:bodyPr wrap="square">
            <a:spAutoFit/>
          </a:bodyPr>
          <a:lstStyle/>
          <a:p>
            <a:r>
              <a:rPr lang="en-IN" sz="4800" b="1" kern="100" dirty="0">
                <a:ln w="0"/>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    Use Case </a:t>
            </a:r>
            <a:br>
              <a:rPr lang="en-IN" sz="2400" b="1" kern="100" dirty="0">
                <a:latin typeface="Calibri" panose="020F0502020204030204" pitchFamily="34" charset="0"/>
                <a:ea typeface="Calibri" panose="020F0502020204030204" pitchFamily="34" charset="0"/>
                <a:cs typeface="Times New Roman" panose="02020603050405020304" pitchFamily="18" charset="0"/>
              </a:rPr>
            </a:br>
            <a:endParaRPr lang="en-IN" sz="2400" b="1" dirty="0"/>
          </a:p>
        </p:txBody>
      </p:sp>
      <p:pic>
        <p:nvPicPr>
          <p:cNvPr id="4" name="Picture 3">
            <a:extLst>
              <a:ext uri="{FF2B5EF4-FFF2-40B4-BE49-F238E27FC236}">
                <a16:creationId xmlns:a16="http://schemas.microsoft.com/office/drawing/2014/main" id="{4E58836E-DDFF-28F6-53E1-D969859AFA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1986" y="1150374"/>
            <a:ext cx="9399639" cy="5258262"/>
          </a:xfrm>
          <a:prstGeom prst="rect">
            <a:avLst/>
          </a:prstGeom>
          <a:noFill/>
          <a:ln>
            <a:noFill/>
          </a:ln>
        </p:spPr>
      </p:pic>
    </p:spTree>
    <p:extLst>
      <p:ext uri="{BB962C8B-B14F-4D97-AF65-F5344CB8AC3E}">
        <p14:creationId xmlns:p14="http://schemas.microsoft.com/office/powerpoint/2010/main" val="14626342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171B0-E428-E241-C506-4891CDD0C2F7}"/>
              </a:ext>
            </a:extLst>
          </p:cNvPr>
          <p:cNvSpPr>
            <a:spLocks noGrp="1"/>
          </p:cNvSpPr>
          <p:nvPr>
            <p:ph idx="1"/>
          </p:nvPr>
        </p:nvSpPr>
        <p:spPr>
          <a:xfrm>
            <a:off x="934064" y="1746544"/>
            <a:ext cx="10532433" cy="3798850"/>
          </a:xfrm>
        </p:spPr>
        <p:txBody>
          <a:bodyPr>
            <a:noAutofit/>
          </a:bodyPr>
          <a:lstStyle/>
          <a:p>
            <a:pPr>
              <a:lnSpc>
                <a:spcPct val="150000"/>
              </a:lnSpc>
            </a:pPr>
            <a:r>
              <a:rPr lang="en-US" sz="2800" b="1" i="0" dirty="0">
                <a:solidFill>
                  <a:schemeClr val="tx1"/>
                </a:solidFill>
                <a:effectLst/>
                <a:latin typeface="+mj-lt"/>
              </a:rPr>
              <a:t>A Movie Ticket Booking System is a software application designed to allow users to book movie tickets online. The platform offers a range of features and functionalities to help users search for movies, view movie details, select seats, pay for tickets, and cancel bookings.</a:t>
            </a:r>
          </a:p>
          <a:p>
            <a:pPr>
              <a:lnSpc>
                <a:spcPct val="150000"/>
              </a:lnSpc>
            </a:pPr>
            <a:r>
              <a:rPr lang="en-US" sz="2800" b="1" i="0" dirty="0">
                <a:solidFill>
                  <a:schemeClr val="tx1"/>
                </a:solidFill>
                <a:effectLst/>
                <a:latin typeface="+mj-lt"/>
              </a:rPr>
              <a:t>The use case diagram for the platform helps to identify the key interactions between the user and the system.</a:t>
            </a:r>
            <a:endParaRPr lang="en-IN" sz="2800" b="1" dirty="0">
              <a:solidFill>
                <a:schemeClr val="tx1"/>
              </a:solidFill>
              <a:latin typeface="+mj-lt"/>
            </a:endParaRPr>
          </a:p>
          <a:p>
            <a:pPr marL="36900" indent="0">
              <a:lnSpc>
                <a:spcPct val="150000"/>
              </a:lnSpc>
              <a:buNone/>
            </a:pPr>
            <a:endParaRPr lang="en-IN" sz="2800" b="1" dirty="0">
              <a:solidFill>
                <a:schemeClr val="tx1"/>
              </a:solidFill>
              <a:latin typeface="+mj-lt"/>
            </a:endParaRPr>
          </a:p>
        </p:txBody>
      </p:sp>
      <p:sp>
        <p:nvSpPr>
          <p:cNvPr id="4" name="TextBox 3">
            <a:extLst>
              <a:ext uri="{FF2B5EF4-FFF2-40B4-BE49-F238E27FC236}">
                <a16:creationId xmlns:a16="http://schemas.microsoft.com/office/drawing/2014/main" id="{31D397CD-1686-C8E9-60B1-C5F4F04C21E7}"/>
              </a:ext>
            </a:extLst>
          </p:cNvPr>
          <p:cNvSpPr txBox="1"/>
          <p:nvPr/>
        </p:nvSpPr>
        <p:spPr>
          <a:xfrm>
            <a:off x="2485354" y="730881"/>
            <a:ext cx="7429851" cy="1015663"/>
          </a:xfrm>
          <a:prstGeom prst="rect">
            <a:avLst/>
          </a:prstGeom>
          <a:noFill/>
        </p:spPr>
        <p:txBody>
          <a:bodyPr wrap="square">
            <a:spAutoFit/>
          </a:bodyPr>
          <a:lstStyle/>
          <a:p>
            <a:r>
              <a:rPr lang="en-IN" sz="4000" kern="100" spc="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About the </a:t>
            </a:r>
            <a:r>
              <a:rPr lang="en-IN" sz="4000" kern="100" dirty="0">
                <a:ln w="0"/>
                <a:solidFill>
                  <a:srgbClr val="FFFF00"/>
                </a:solidFill>
                <a:effectLst>
                  <a:reflection blurRad="6350" stA="53000" endA="300" endPos="35500" dir="5400000" sy="-90000" algn="bl" rotWithShape="0"/>
                </a:effectLst>
                <a:latin typeface="Copperplate Gothic Bold" panose="020E0705020206020404" pitchFamily="34" charset="0"/>
                <a:ea typeface="Calibri" panose="020F0502020204030204" pitchFamily="34" charset="0"/>
                <a:cs typeface="Times New Roman" panose="02020603050405020304" pitchFamily="18" charset="0"/>
              </a:rPr>
              <a:t>Use Case </a:t>
            </a:r>
            <a:br>
              <a:rPr lang="en-IN" sz="2000" kern="100"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spTree>
    <p:extLst>
      <p:ext uri="{BB962C8B-B14F-4D97-AF65-F5344CB8AC3E}">
        <p14:creationId xmlns:p14="http://schemas.microsoft.com/office/powerpoint/2010/main" val="40773297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0FD01F-F15F-8D6C-C7B0-4EA715266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667431"/>
          </a:xfrm>
          <a:prstGeom prst="rect">
            <a:avLst/>
          </a:prstGeom>
        </p:spPr>
      </p:pic>
      <p:pic>
        <p:nvPicPr>
          <p:cNvPr id="7" name="Picture 6">
            <a:extLst>
              <a:ext uri="{FF2B5EF4-FFF2-40B4-BE49-F238E27FC236}">
                <a16:creationId xmlns:a16="http://schemas.microsoft.com/office/drawing/2014/main" id="{EC3488BA-D3E9-7D8F-4188-F19DC6EF18A0}"/>
              </a:ext>
            </a:extLst>
          </p:cNvPr>
          <p:cNvPicPr>
            <a:picLocks noChangeAspect="1"/>
          </p:cNvPicPr>
          <p:nvPr/>
        </p:nvPicPr>
        <p:blipFill rotWithShape="1">
          <a:blip r:embed="rId3">
            <a:extLst>
              <a:ext uri="{28A0092B-C50C-407E-A947-70E740481C1C}">
                <a14:useLocalDpi xmlns:a14="http://schemas.microsoft.com/office/drawing/2010/main" val="0"/>
              </a:ext>
            </a:extLst>
          </a:blip>
          <a:srcRect r="2420"/>
          <a:stretch/>
        </p:blipFill>
        <p:spPr>
          <a:xfrm>
            <a:off x="0" y="3667431"/>
            <a:ext cx="12192000" cy="3190567"/>
          </a:xfrm>
          <a:prstGeom prst="rect">
            <a:avLst/>
          </a:prstGeom>
        </p:spPr>
      </p:pic>
      <p:sp>
        <p:nvSpPr>
          <p:cNvPr id="8" name="Arrow: Left-Right 7">
            <a:extLst>
              <a:ext uri="{FF2B5EF4-FFF2-40B4-BE49-F238E27FC236}">
                <a16:creationId xmlns:a16="http://schemas.microsoft.com/office/drawing/2014/main" id="{E13951E5-FCF9-79F7-F7B0-0A916ACF37F1}"/>
              </a:ext>
            </a:extLst>
          </p:cNvPr>
          <p:cNvSpPr/>
          <p:nvPr/>
        </p:nvSpPr>
        <p:spPr>
          <a:xfrm>
            <a:off x="-44245" y="3628100"/>
            <a:ext cx="12280490" cy="186814"/>
          </a:xfrm>
          <a:prstGeom prst="leftRightArrow">
            <a:avLst/>
          </a:prstGeom>
          <a:solidFill>
            <a:srgbClr val="FF0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47072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6543CB5-7540-FFEE-86F0-31006A6A95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3429000"/>
          </a:xfrm>
        </p:spPr>
      </p:pic>
      <p:pic>
        <p:nvPicPr>
          <p:cNvPr id="10" name="Picture 9">
            <a:extLst>
              <a:ext uri="{FF2B5EF4-FFF2-40B4-BE49-F238E27FC236}">
                <a16:creationId xmlns:a16="http://schemas.microsoft.com/office/drawing/2014/main" id="{8C8CCC8F-D3DB-B9C6-6366-C74777FBF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2192000" cy="3429000"/>
          </a:xfrm>
          <a:prstGeom prst="rect">
            <a:avLst/>
          </a:prstGeom>
        </p:spPr>
      </p:pic>
      <p:sp>
        <p:nvSpPr>
          <p:cNvPr id="11" name="Arrow: Left-Right 10">
            <a:extLst>
              <a:ext uri="{FF2B5EF4-FFF2-40B4-BE49-F238E27FC236}">
                <a16:creationId xmlns:a16="http://schemas.microsoft.com/office/drawing/2014/main" id="{EBCFC02E-6B62-16C8-2C6F-3752AB2447B4}"/>
              </a:ext>
            </a:extLst>
          </p:cNvPr>
          <p:cNvSpPr/>
          <p:nvPr/>
        </p:nvSpPr>
        <p:spPr>
          <a:xfrm>
            <a:off x="-34413" y="3048000"/>
            <a:ext cx="12260826" cy="233518"/>
          </a:xfrm>
          <a:prstGeom prst="leftRightArrow">
            <a:avLst/>
          </a:prstGeom>
          <a:solidFill>
            <a:srgbClr val="FF0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26458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A3CDD0-111B-6AA7-6596-B3BD0C538287}"/>
              </a:ext>
            </a:extLst>
          </p:cNvPr>
          <p:cNvSpPr txBox="1"/>
          <p:nvPr/>
        </p:nvSpPr>
        <p:spPr>
          <a:xfrm>
            <a:off x="454740" y="235126"/>
            <a:ext cx="5122606" cy="523220"/>
          </a:xfrm>
          <a:prstGeom prst="rect">
            <a:avLst/>
          </a:prstGeom>
          <a:noFill/>
        </p:spPr>
        <p:txBody>
          <a:bodyPr wrap="square" rtlCol="0">
            <a:spAutoFit/>
          </a:bodyPr>
          <a:lstStyle/>
          <a:p>
            <a:r>
              <a:rPr lang="en-IN" sz="2800" b="1" dirty="0"/>
              <a:t>Flow Chart for Admin</a:t>
            </a:r>
            <a:r>
              <a:rPr lang="en-IN" sz="2800" dirty="0"/>
              <a:t> </a:t>
            </a:r>
          </a:p>
        </p:txBody>
      </p:sp>
      <p:sp>
        <p:nvSpPr>
          <p:cNvPr id="5" name="Oval 4">
            <a:extLst>
              <a:ext uri="{FF2B5EF4-FFF2-40B4-BE49-F238E27FC236}">
                <a16:creationId xmlns:a16="http://schemas.microsoft.com/office/drawing/2014/main" id="{C765D23D-79B8-E36F-5D6B-3D81FFA3F567}"/>
              </a:ext>
            </a:extLst>
          </p:cNvPr>
          <p:cNvSpPr/>
          <p:nvPr/>
        </p:nvSpPr>
        <p:spPr>
          <a:xfrm>
            <a:off x="4881715" y="216311"/>
            <a:ext cx="1548580" cy="530942"/>
          </a:xfrm>
          <a:prstGeom prst="ellipse">
            <a:avLst/>
          </a:prstGeom>
          <a:solidFill>
            <a:schemeClr val="tx1"/>
          </a:solid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t>START</a:t>
            </a:r>
          </a:p>
        </p:txBody>
      </p:sp>
      <p:sp>
        <p:nvSpPr>
          <p:cNvPr id="9" name="Parallelogram 8">
            <a:extLst>
              <a:ext uri="{FF2B5EF4-FFF2-40B4-BE49-F238E27FC236}">
                <a16:creationId xmlns:a16="http://schemas.microsoft.com/office/drawing/2014/main" id="{3E41FB89-F5E7-8700-67C2-AEAD4B68155E}"/>
              </a:ext>
            </a:extLst>
          </p:cNvPr>
          <p:cNvSpPr/>
          <p:nvPr/>
        </p:nvSpPr>
        <p:spPr>
          <a:xfrm>
            <a:off x="4871883" y="1111045"/>
            <a:ext cx="1548580" cy="452284"/>
          </a:xfrm>
          <a:prstGeom prst="parallelogram">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Arial" panose="020B0604020202020204" pitchFamily="34" charset="0"/>
                <a:cs typeface="Arial" panose="020B0604020202020204" pitchFamily="34" charset="0"/>
              </a:rPr>
              <a:t>Login</a:t>
            </a:r>
          </a:p>
        </p:txBody>
      </p:sp>
      <p:sp>
        <p:nvSpPr>
          <p:cNvPr id="18" name="Diamond 17">
            <a:extLst>
              <a:ext uri="{FF2B5EF4-FFF2-40B4-BE49-F238E27FC236}">
                <a16:creationId xmlns:a16="http://schemas.microsoft.com/office/drawing/2014/main" id="{D0E13FCC-C139-7B3E-219A-4F9F7F3C1F7D}"/>
              </a:ext>
            </a:extLst>
          </p:cNvPr>
          <p:cNvSpPr/>
          <p:nvPr/>
        </p:nvSpPr>
        <p:spPr>
          <a:xfrm>
            <a:off x="5000931" y="1897627"/>
            <a:ext cx="1301542" cy="943896"/>
          </a:xfrm>
          <a:prstGeom prst="diamond">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t> </a:t>
            </a:r>
            <a:r>
              <a:rPr lang="en-IN" sz="1200" b="1" dirty="0">
                <a:solidFill>
                  <a:schemeClr val="bg1"/>
                </a:solidFill>
                <a:latin typeface="Arial" panose="020B0604020202020204" pitchFamily="34" charset="0"/>
                <a:cs typeface="Arial" panose="020B0604020202020204" pitchFamily="34" charset="0"/>
              </a:rPr>
              <a:t>If the Login</a:t>
            </a:r>
          </a:p>
          <a:p>
            <a:pPr algn="ctr"/>
            <a:r>
              <a:rPr lang="en-IN" sz="1200" b="1" dirty="0">
                <a:solidFill>
                  <a:schemeClr val="bg1"/>
                </a:solidFill>
                <a:latin typeface="Arial" panose="020B0604020202020204" pitchFamily="34" charset="0"/>
                <a:cs typeface="Arial" panose="020B0604020202020204" pitchFamily="34" charset="0"/>
              </a:rPr>
              <a:t>Is ?</a:t>
            </a:r>
            <a:endParaRPr lang="en-IN" sz="1200" b="1" dirty="0"/>
          </a:p>
        </p:txBody>
      </p:sp>
      <p:sp>
        <p:nvSpPr>
          <p:cNvPr id="19" name="Arrow: Down 18">
            <a:extLst>
              <a:ext uri="{FF2B5EF4-FFF2-40B4-BE49-F238E27FC236}">
                <a16:creationId xmlns:a16="http://schemas.microsoft.com/office/drawing/2014/main" id="{2ACCF831-0AB1-72EC-0CBC-3D1F5A284A1F}"/>
              </a:ext>
            </a:extLst>
          </p:cNvPr>
          <p:cNvSpPr/>
          <p:nvPr/>
        </p:nvSpPr>
        <p:spPr>
          <a:xfrm>
            <a:off x="5577346" y="763904"/>
            <a:ext cx="157317" cy="347141"/>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Down 19">
            <a:extLst>
              <a:ext uri="{FF2B5EF4-FFF2-40B4-BE49-F238E27FC236}">
                <a16:creationId xmlns:a16="http://schemas.microsoft.com/office/drawing/2014/main" id="{D6A7FAAB-888A-A047-0B73-937473AAFAD2}"/>
              </a:ext>
            </a:extLst>
          </p:cNvPr>
          <p:cNvSpPr/>
          <p:nvPr/>
        </p:nvSpPr>
        <p:spPr>
          <a:xfrm>
            <a:off x="5597010" y="1563329"/>
            <a:ext cx="130277" cy="334298"/>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Down 2">
            <a:extLst>
              <a:ext uri="{FF2B5EF4-FFF2-40B4-BE49-F238E27FC236}">
                <a16:creationId xmlns:a16="http://schemas.microsoft.com/office/drawing/2014/main" id="{13AD1232-7079-FB8D-9794-6DF80D3EECAA}"/>
              </a:ext>
            </a:extLst>
          </p:cNvPr>
          <p:cNvSpPr/>
          <p:nvPr/>
        </p:nvSpPr>
        <p:spPr>
          <a:xfrm>
            <a:off x="5581034" y="2841522"/>
            <a:ext cx="153629" cy="511275"/>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3F3FB392-8B47-58B8-152D-6B65B444401A}"/>
              </a:ext>
            </a:extLst>
          </p:cNvPr>
          <p:cNvSpPr/>
          <p:nvPr/>
        </p:nvSpPr>
        <p:spPr>
          <a:xfrm rot="16200000">
            <a:off x="7193216" y="1410926"/>
            <a:ext cx="135812" cy="1917298"/>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A0CB5E8C-81A8-FD90-8D77-6E9C60167A04}"/>
              </a:ext>
            </a:extLst>
          </p:cNvPr>
          <p:cNvSpPr/>
          <p:nvPr/>
        </p:nvSpPr>
        <p:spPr>
          <a:xfrm>
            <a:off x="8139877" y="2348987"/>
            <a:ext cx="153629" cy="777364"/>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2C0636-2F8A-6213-635B-7BBA3B37E6A4}"/>
              </a:ext>
            </a:extLst>
          </p:cNvPr>
          <p:cNvSpPr/>
          <p:nvPr/>
        </p:nvSpPr>
        <p:spPr>
          <a:xfrm>
            <a:off x="7422730" y="3126351"/>
            <a:ext cx="1838632" cy="511276"/>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Admin can redirect to the login page</a:t>
            </a:r>
          </a:p>
        </p:txBody>
      </p:sp>
      <p:sp>
        <p:nvSpPr>
          <p:cNvPr id="10" name="Rectangle 9">
            <a:extLst>
              <a:ext uri="{FF2B5EF4-FFF2-40B4-BE49-F238E27FC236}">
                <a16:creationId xmlns:a16="http://schemas.microsoft.com/office/drawing/2014/main" id="{D20F634A-B3FE-1E32-7278-025D0148F546}"/>
              </a:ext>
            </a:extLst>
          </p:cNvPr>
          <p:cNvSpPr/>
          <p:nvPr/>
        </p:nvSpPr>
        <p:spPr>
          <a:xfrm>
            <a:off x="4815347" y="3354470"/>
            <a:ext cx="1838632" cy="698091"/>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Admin can add movie, add show,</a:t>
            </a:r>
          </a:p>
          <a:p>
            <a:pPr algn="ctr"/>
            <a:r>
              <a:rPr lang="en-IN" sz="1400" b="1" dirty="0">
                <a:solidFill>
                  <a:schemeClr val="bg1"/>
                </a:solidFill>
                <a:latin typeface="Arial" panose="020B0604020202020204" pitchFamily="34" charset="0"/>
                <a:cs typeface="Arial" panose="020B0604020202020204" pitchFamily="34" charset="0"/>
              </a:rPr>
              <a:t>Cancel show’s </a:t>
            </a:r>
          </a:p>
        </p:txBody>
      </p:sp>
      <p:sp>
        <p:nvSpPr>
          <p:cNvPr id="11" name="Arrow: Down 10">
            <a:extLst>
              <a:ext uri="{FF2B5EF4-FFF2-40B4-BE49-F238E27FC236}">
                <a16:creationId xmlns:a16="http://schemas.microsoft.com/office/drawing/2014/main" id="{6A167003-FD5D-1B6D-82C2-B782D5EA8703}"/>
              </a:ext>
            </a:extLst>
          </p:cNvPr>
          <p:cNvSpPr/>
          <p:nvPr/>
        </p:nvSpPr>
        <p:spPr>
          <a:xfrm rot="5400000">
            <a:off x="3965150" y="1390339"/>
            <a:ext cx="135812" cy="1917298"/>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77DF888-F3DA-181D-55E4-D589CFCEDE0C}"/>
              </a:ext>
            </a:extLst>
          </p:cNvPr>
          <p:cNvSpPr/>
          <p:nvPr/>
        </p:nvSpPr>
        <p:spPr>
          <a:xfrm>
            <a:off x="2271244" y="3032944"/>
            <a:ext cx="1838632" cy="698091"/>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Admin can view customer’s and theatre owner’s</a:t>
            </a:r>
          </a:p>
        </p:txBody>
      </p:sp>
      <p:sp>
        <p:nvSpPr>
          <p:cNvPr id="13" name="Arrow: Down 12">
            <a:extLst>
              <a:ext uri="{FF2B5EF4-FFF2-40B4-BE49-F238E27FC236}">
                <a16:creationId xmlns:a16="http://schemas.microsoft.com/office/drawing/2014/main" id="{F6D89BFB-8BB5-BA5F-76EF-A39340099A9F}"/>
              </a:ext>
            </a:extLst>
          </p:cNvPr>
          <p:cNvSpPr/>
          <p:nvPr/>
        </p:nvSpPr>
        <p:spPr>
          <a:xfrm>
            <a:off x="3033250" y="2339153"/>
            <a:ext cx="130277" cy="666751"/>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15D7F81-2360-FF2D-9F3E-17AF90943202}"/>
              </a:ext>
            </a:extLst>
          </p:cNvPr>
          <p:cNvSpPr txBox="1"/>
          <p:nvPr/>
        </p:nvSpPr>
        <p:spPr>
          <a:xfrm>
            <a:off x="3726426" y="2016199"/>
            <a:ext cx="1081545"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Success</a:t>
            </a:r>
          </a:p>
        </p:txBody>
      </p:sp>
      <p:sp>
        <p:nvSpPr>
          <p:cNvPr id="15" name="TextBox 14">
            <a:extLst>
              <a:ext uri="{FF2B5EF4-FFF2-40B4-BE49-F238E27FC236}">
                <a16:creationId xmlns:a16="http://schemas.microsoft.com/office/drawing/2014/main" id="{44939B69-0F2F-DF43-3EC3-F2CB01028A07}"/>
              </a:ext>
            </a:extLst>
          </p:cNvPr>
          <p:cNvSpPr txBox="1"/>
          <p:nvPr/>
        </p:nvSpPr>
        <p:spPr>
          <a:xfrm>
            <a:off x="5627127" y="2835202"/>
            <a:ext cx="1081545"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Success</a:t>
            </a:r>
          </a:p>
        </p:txBody>
      </p:sp>
      <p:sp>
        <p:nvSpPr>
          <p:cNvPr id="16" name="TextBox 15">
            <a:extLst>
              <a:ext uri="{FF2B5EF4-FFF2-40B4-BE49-F238E27FC236}">
                <a16:creationId xmlns:a16="http://schemas.microsoft.com/office/drawing/2014/main" id="{33579DA9-BAC4-632E-85E6-069BD7F43329}"/>
              </a:ext>
            </a:extLst>
          </p:cNvPr>
          <p:cNvSpPr txBox="1"/>
          <p:nvPr/>
        </p:nvSpPr>
        <p:spPr>
          <a:xfrm>
            <a:off x="6829109" y="2062154"/>
            <a:ext cx="1081545" cy="276999"/>
          </a:xfrm>
          <a:prstGeom prst="rect">
            <a:avLst/>
          </a:prstGeom>
          <a:noFill/>
        </p:spPr>
        <p:txBody>
          <a:bodyPr wrap="square" rtlCol="0">
            <a:spAutoFit/>
          </a:bodyPr>
          <a:lstStyle/>
          <a:p>
            <a:r>
              <a:rPr lang="en-IN" sz="1200" b="1" dirty="0">
                <a:solidFill>
                  <a:srgbClr val="FFFF00"/>
                </a:solidFill>
                <a:latin typeface="Arial" panose="020B0604020202020204" pitchFamily="34" charset="0"/>
                <a:cs typeface="Arial" panose="020B0604020202020204" pitchFamily="34" charset="0"/>
              </a:rPr>
              <a:t>UnSuccess</a:t>
            </a:r>
          </a:p>
        </p:txBody>
      </p:sp>
      <p:sp>
        <p:nvSpPr>
          <p:cNvPr id="17" name="Arrow: Down 16">
            <a:extLst>
              <a:ext uri="{FF2B5EF4-FFF2-40B4-BE49-F238E27FC236}">
                <a16:creationId xmlns:a16="http://schemas.microsoft.com/office/drawing/2014/main" id="{51159476-05DB-7F2A-D3FE-D860D1604F95}"/>
              </a:ext>
            </a:extLst>
          </p:cNvPr>
          <p:cNvSpPr/>
          <p:nvPr/>
        </p:nvSpPr>
        <p:spPr>
          <a:xfrm>
            <a:off x="5577346" y="4054233"/>
            <a:ext cx="153629" cy="511275"/>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7F64C832-AB32-A796-A6C0-00DA7BE3109E}"/>
              </a:ext>
            </a:extLst>
          </p:cNvPr>
          <p:cNvSpPr/>
          <p:nvPr/>
        </p:nvSpPr>
        <p:spPr>
          <a:xfrm>
            <a:off x="5270091" y="4554392"/>
            <a:ext cx="714072" cy="578430"/>
          </a:xfrm>
          <a:prstGeom prst="flowChartConnector">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1DFB9481-86AF-7D31-DB7B-E7A4D82A1A4C}"/>
              </a:ext>
            </a:extLst>
          </p:cNvPr>
          <p:cNvSpPr/>
          <p:nvPr/>
        </p:nvSpPr>
        <p:spPr>
          <a:xfrm rot="16200000">
            <a:off x="4282861" y="3138631"/>
            <a:ext cx="135812" cy="2552720"/>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07AD8517-BCE2-47FF-4B08-158E2EBEAD91}"/>
              </a:ext>
            </a:extLst>
          </p:cNvPr>
          <p:cNvSpPr/>
          <p:nvPr/>
        </p:nvSpPr>
        <p:spPr>
          <a:xfrm>
            <a:off x="3043084" y="3748239"/>
            <a:ext cx="120444" cy="698091"/>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47BFBB17-6373-BD11-CB52-C1DE3F22C1E4}"/>
              </a:ext>
            </a:extLst>
          </p:cNvPr>
          <p:cNvSpPr/>
          <p:nvPr/>
        </p:nvSpPr>
        <p:spPr>
          <a:xfrm>
            <a:off x="5569358" y="5143938"/>
            <a:ext cx="157929" cy="371959"/>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Parallelogram 26">
            <a:extLst>
              <a:ext uri="{FF2B5EF4-FFF2-40B4-BE49-F238E27FC236}">
                <a16:creationId xmlns:a16="http://schemas.microsoft.com/office/drawing/2014/main" id="{706151E2-EC4D-C0AF-0775-B85045DF2DE1}"/>
              </a:ext>
            </a:extLst>
          </p:cNvPr>
          <p:cNvSpPr/>
          <p:nvPr/>
        </p:nvSpPr>
        <p:spPr>
          <a:xfrm>
            <a:off x="4862050" y="5530467"/>
            <a:ext cx="1548580" cy="452284"/>
          </a:xfrm>
          <a:prstGeom prst="parallelogram">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Arial" panose="020B0604020202020204" pitchFamily="34" charset="0"/>
                <a:cs typeface="Arial" panose="020B0604020202020204" pitchFamily="34" charset="0"/>
              </a:rPr>
              <a:t>Logout</a:t>
            </a:r>
          </a:p>
        </p:txBody>
      </p:sp>
      <p:sp>
        <p:nvSpPr>
          <p:cNvPr id="28" name="Oval 27">
            <a:extLst>
              <a:ext uri="{FF2B5EF4-FFF2-40B4-BE49-F238E27FC236}">
                <a16:creationId xmlns:a16="http://schemas.microsoft.com/office/drawing/2014/main" id="{1743259C-CDAB-54DC-BDAA-6E88C67DFC19}"/>
              </a:ext>
            </a:extLst>
          </p:cNvPr>
          <p:cNvSpPr/>
          <p:nvPr/>
        </p:nvSpPr>
        <p:spPr>
          <a:xfrm>
            <a:off x="4887858" y="6230227"/>
            <a:ext cx="1548580" cy="530942"/>
          </a:xfrm>
          <a:prstGeom prst="ellipse">
            <a:avLst/>
          </a:prstGeom>
          <a:solidFill>
            <a:schemeClr val="tx1"/>
          </a:solid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t>STOP</a:t>
            </a:r>
          </a:p>
        </p:txBody>
      </p:sp>
      <p:sp>
        <p:nvSpPr>
          <p:cNvPr id="29" name="Arrow: Down 28">
            <a:extLst>
              <a:ext uri="{FF2B5EF4-FFF2-40B4-BE49-F238E27FC236}">
                <a16:creationId xmlns:a16="http://schemas.microsoft.com/office/drawing/2014/main" id="{212B9CA4-688B-1299-5807-9412F58101C7}"/>
              </a:ext>
            </a:extLst>
          </p:cNvPr>
          <p:cNvSpPr/>
          <p:nvPr/>
        </p:nvSpPr>
        <p:spPr>
          <a:xfrm>
            <a:off x="5548468" y="5960803"/>
            <a:ext cx="178819" cy="251587"/>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6639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D99B55-815F-0537-DFE2-E3F8674C9997}"/>
              </a:ext>
            </a:extLst>
          </p:cNvPr>
          <p:cNvSpPr/>
          <p:nvPr/>
        </p:nvSpPr>
        <p:spPr>
          <a:xfrm>
            <a:off x="4921044" y="196647"/>
            <a:ext cx="1430595" cy="452283"/>
          </a:xfrm>
          <a:prstGeom prst="ellipse">
            <a:avLst/>
          </a:prstGeom>
          <a:solidFill>
            <a:schemeClr val="tx1"/>
          </a:solidFill>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t>START</a:t>
            </a:r>
          </a:p>
        </p:txBody>
      </p:sp>
      <p:sp>
        <p:nvSpPr>
          <p:cNvPr id="5" name="Arrow: Down 4">
            <a:extLst>
              <a:ext uri="{FF2B5EF4-FFF2-40B4-BE49-F238E27FC236}">
                <a16:creationId xmlns:a16="http://schemas.microsoft.com/office/drawing/2014/main" id="{DB523AF4-A879-7A24-44E7-52A570BE7018}"/>
              </a:ext>
            </a:extLst>
          </p:cNvPr>
          <p:cNvSpPr/>
          <p:nvPr/>
        </p:nvSpPr>
        <p:spPr>
          <a:xfrm>
            <a:off x="5553994" y="648931"/>
            <a:ext cx="168380" cy="353960"/>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a:extLst>
              <a:ext uri="{FF2B5EF4-FFF2-40B4-BE49-F238E27FC236}">
                <a16:creationId xmlns:a16="http://schemas.microsoft.com/office/drawing/2014/main" id="{3FE93ACC-A4FB-F1CC-2FBF-699BEC540B70}"/>
              </a:ext>
            </a:extLst>
          </p:cNvPr>
          <p:cNvSpPr/>
          <p:nvPr/>
        </p:nvSpPr>
        <p:spPr>
          <a:xfrm>
            <a:off x="4862051" y="1002891"/>
            <a:ext cx="1548580" cy="452284"/>
          </a:xfrm>
          <a:prstGeom prst="parallelogram">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Arial" panose="020B0604020202020204" pitchFamily="34" charset="0"/>
                <a:cs typeface="Arial" panose="020B0604020202020204" pitchFamily="34" charset="0"/>
              </a:rPr>
              <a:t>Register</a:t>
            </a:r>
          </a:p>
        </p:txBody>
      </p:sp>
      <p:sp>
        <p:nvSpPr>
          <p:cNvPr id="7" name="Parallelogram 6">
            <a:extLst>
              <a:ext uri="{FF2B5EF4-FFF2-40B4-BE49-F238E27FC236}">
                <a16:creationId xmlns:a16="http://schemas.microsoft.com/office/drawing/2014/main" id="{86A6B183-707E-7CF5-C5A7-129EC7A47C6C}"/>
              </a:ext>
            </a:extLst>
          </p:cNvPr>
          <p:cNvSpPr/>
          <p:nvPr/>
        </p:nvSpPr>
        <p:spPr>
          <a:xfrm>
            <a:off x="4862051" y="1809135"/>
            <a:ext cx="1548580" cy="452284"/>
          </a:xfrm>
          <a:prstGeom prst="parallelogram">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Arial" panose="020B0604020202020204" pitchFamily="34" charset="0"/>
                <a:cs typeface="Arial" panose="020B0604020202020204" pitchFamily="34" charset="0"/>
              </a:rPr>
              <a:t>Login</a:t>
            </a:r>
          </a:p>
        </p:txBody>
      </p:sp>
      <p:sp>
        <p:nvSpPr>
          <p:cNvPr id="8" name="Arrow: Down 7">
            <a:extLst>
              <a:ext uri="{FF2B5EF4-FFF2-40B4-BE49-F238E27FC236}">
                <a16:creationId xmlns:a16="http://schemas.microsoft.com/office/drawing/2014/main" id="{1A91B419-6FBF-E358-C7CF-58F8AB7F10B6}"/>
              </a:ext>
            </a:extLst>
          </p:cNvPr>
          <p:cNvSpPr/>
          <p:nvPr/>
        </p:nvSpPr>
        <p:spPr>
          <a:xfrm>
            <a:off x="5553994" y="1455175"/>
            <a:ext cx="168380" cy="353960"/>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51EE6440-5548-0D64-324F-70B88D7BE527}"/>
              </a:ext>
            </a:extLst>
          </p:cNvPr>
          <p:cNvSpPr/>
          <p:nvPr/>
        </p:nvSpPr>
        <p:spPr>
          <a:xfrm>
            <a:off x="5571202" y="2281081"/>
            <a:ext cx="130277" cy="334298"/>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iamond 9">
            <a:extLst>
              <a:ext uri="{FF2B5EF4-FFF2-40B4-BE49-F238E27FC236}">
                <a16:creationId xmlns:a16="http://schemas.microsoft.com/office/drawing/2014/main" id="{2930E1A3-3D4C-D97C-3A42-8C601128DE1E}"/>
              </a:ext>
            </a:extLst>
          </p:cNvPr>
          <p:cNvSpPr/>
          <p:nvPr/>
        </p:nvSpPr>
        <p:spPr>
          <a:xfrm>
            <a:off x="4985569" y="2635041"/>
            <a:ext cx="1301542" cy="943896"/>
          </a:xfrm>
          <a:prstGeom prst="diamond">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t> </a:t>
            </a:r>
            <a:r>
              <a:rPr lang="en-IN" sz="1200" b="1" dirty="0">
                <a:solidFill>
                  <a:schemeClr val="bg1"/>
                </a:solidFill>
                <a:latin typeface="Arial" panose="020B0604020202020204" pitchFamily="34" charset="0"/>
                <a:cs typeface="Arial" panose="020B0604020202020204" pitchFamily="34" charset="0"/>
              </a:rPr>
              <a:t>If the Login</a:t>
            </a:r>
          </a:p>
          <a:p>
            <a:pPr algn="ctr"/>
            <a:r>
              <a:rPr lang="en-IN" sz="1200" b="1" dirty="0">
                <a:solidFill>
                  <a:schemeClr val="bg1"/>
                </a:solidFill>
                <a:latin typeface="Arial" panose="020B0604020202020204" pitchFamily="34" charset="0"/>
                <a:cs typeface="Arial" panose="020B0604020202020204" pitchFamily="34" charset="0"/>
              </a:rPr>
              <a:t>Is ?</a:t>
            </a:r>
            <a:endParaRPr lang="en-IN" sz="1200" b="1" dirty="0"/>
          </a:p>
        </p:txBody>
      </p:sp>
      <p:sp>
        <p:nvSpPr>
          <p:cNvPr id="11" name="Arrow: Down 10">
            <a:extLst>
              <a:ext uri="{FF2B5EF4-FFF2-40B4-BE49-F238E27FC236}">
                <a16:creationId xmlns:a16="http://schemas.microsoft.com/office/drawing/2014/main" id="{B56EE64C-1580-3CB6-1977-D6FE410B5F2E}"/>
              </a:ext>
            </a:extLst>
          </p:cNvPr>
          <p:cNvSpPr/>
          <p:nvPr/>
        </p:nvSpPr>
        <p:spPr>
          <a:xfrm>
            <a:off x="5571202" y="3578936"/>
            <a:ext cx="130277" cy="408047"/>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7DE084D-756C-048D-315C-6B137A4C9F5D}"/>
              </a:ext>
            </a:extLst>
          </p:cNvPr>
          <p:cNvSpPr/>
          <p:nvPr/>
        </p:nvSpPr>
        <p:spPr>
          <a:xfrm>
            <a:off x="4672165" y="3986984"/>
            <a:ext cx="2100418" cy="609598"/>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Customer can Booking the Movie ticket</a:t>
            </a:r>
          </a:p>
        </p:txBody>
      </p:sp>
      <p:sp>
        <p:nvSpPr>
          <p:cNvPr id="13" name="TextBox 12">
            <a:extLst>
              <a:ext uri="{FF2B5EF4-FFF2-40B4-BE49-F238E27FC236}">
                <a16:creationId xmlns:a16="http://schemas.microsoft.com/office/drawing/2014/main" id="{805A1225-0BC9-19CB-2556-6B35E53411CD}"/>
              </a:ext>
            </a:extLst>
          </p:cNvPr>
          <p:cNvSpPr txBox="1"/>
          <p:nvPr/>
        </p:nvSpPr>
        <p:spPr>
          <a:xfrm>
            <a:off x="5636340" y="3578935"/>
            <a:ext cx="1081545"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Success</a:t>
            </a:r>
          </a:p>
        </p:txBody>
      </p:sp>
      <p:sp>
        <p:nvSpPr>
          <p:cNvPr id="14" name="Arrow: Down 13">
            <a:extLst>
              <a:ext uri="{FF2B5EF4-FFF2-40B4-BE49-F238E27FC236}">
                <a16:creationId xmlns:a16="http://schemas.microsoft.com/office/drawing/2014/main" id="{C3C2DEF0-3064-1806-F9FB-2E6F9F78D6CB}"/>
              </a:ext>
            </a:extLst>
          </p:cNvPr>
          <p:cNvSpPr/>
          <p:nvPr/>
        </p:nvSpPr>
        <p:spPr>
          <a:xfrm rot="16200000">
            <a:off x="7468375" y="1859056"/>
            <a:ext cx="130568" cy="2493095"/>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A55ACC3-B84E-DBCC-16DD-37C87C759F72}"/>
              </a:ext>
            </a:extLst>
          </p:cNvPr>
          <p:cNvSpPr/>
          <p:nvPr/>
        </p:nvSpPr>
        <p:spPr>
          <a:xfrm>
            <a:off x="7742280" y="3817680"/>
            <a:ext cx="2100417" cy="609597"/>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Customer can redirect to the login page</a:t>
            </a:r>
          </a:p>
        </p:txBody>
      </p:sp>
      <p:sp>
        <p:nvSpPr>
          <p:cNvPr id="18" name="Arrow: Down 17">
            <a:extLst>
              <a:ext uri="{FF2B5EF4-FFF2-40B4-BE49-F238E27FC236}">
                <a16:creationId xmlns:a16="http://schemas.microsoft.com/office/drawing/2014/main" id="{67B1888D-3345-2477-3FA2-EC165E7D57D2}"/>
              </a:ext>
            </a:extLst>
          </p:cNvPr>
          <p:cNvSpPr/>
          <p:nvPr/>
        </p:nvSpPr>
        <p:spPr>
          <a:xfrm>
            <a:off x="5571201" y="4626078"/>
            <a:ext cx="130278" cy="521109"/>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9708E1E6-C296-AB5A-913E-63A3961ED079}"/>
              </a:ext>
            </a:extLst>
          </p:cNvPr>
          <p:cNvSpPr/>
          <p:nvPr/>
        </p:nvSpPr>
        <p:spPr>
          <a:xfrm>
            <a:off x="4672165" y="5176683"/>
            <a:ext cx="2100418" cy="609598"/>
          </a:xfrm>
          <a:prstGeom prst="rect">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Arial" panose="020B0604020202020204" pitchFamily="34" charset="0"/>
                <a:cs typeface="Arial" panose="020B0604020202020204" pitchFamily="34" charset="0"/>
              </a:rPr>
              <a:t>Payment method</a:t>
            </a:r>
          </a:p>
        </p:txBody>
      </p:sp>
      <p:sp>
        <p:nvSpPr>
          <p:cNvPr id="21" name="Arrow: Down 20">
            <a:extLst>
              <a:ext uri="{FF2B5EF4-FFF2-40B4-BE49-F238E27FC236}">
                <a16:creationId xmlns:a16="http://schemas.microsoft.com/office/drawing/2014/main" id="{0ACBF33F-C9E3-4D2B-F780-441A335781A8}"/>
              </a:ext>
            </a:extLst>
          </p:cNvPr>
          <p:cNvSpPr/>
          <p:nvPr/>
        </p:nvSpPr>
        <p:spPr>
          <a:xfrm>
            <a:off x="5571201" y="5801038"/>
            <a:ext cx="130278" cy="521109"/>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Down 21">
            <a:extLst>
              <a:ext uri="{FF2B5EF4-FFF2-40B4-BE49-F238E27FC236}">
                <a16:creationId xmlns:a16="http://schemas.microsoft.com/office/drawing/2014/main" id="{D5438AFB-8C89-D019-F788-2D370921153F}"/>
              </a:ext>
            </a:extLst>
          </p:cNvPr>
          <p:cNvSpPr/>
          <p:nvPr/>
        </p:nvSpPr>
        <p:spPr>
          <a:xfrm>
            <a:off x="8708602" y="3105585"/>
            <a:ext cx="167772" cy="694580"/>
          </a:xfrm>
          <a:prstGeom prst="downArrow">
            <a:avLst/>
          </a:prstGeom>
          <a:solidFill>
            <a:schemeClr val="tx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D029194-0E65-A808-76C1-C0785D0C997E}"/>
              </a:ext>
            </a:extLst>
          </p:cNvPr>
          <p:cNvSpPr txBox="1"/>
          <p:nvPr/>
        </p:nvSpPr>
        <p:spPr>
          <a:xfrm>
            <a:off x="603759" y="387320"/>
            <a:ext cx="3881593" cy="523220"/>
          </a:xfrm>
          <a:prstGeom prst="rect">
            <a:avLst/>
          </a:prstGeom>
          <a:noFill/>
        </p:spPr>
        <p:txBody>
          <a:bodyPr wrap="square">
            <a:spAutoFit/>
          </a:bodyPr>
          <a:lstStyle/>
          <a:p>
            <a:r>
              <a:rPr lang="en-IN" sz="2800" b="1" dirty="0"/>
              <a:t>Flow Chart for Customer</a:t>
            </a:r>
            <a:r>
              <a:rPr lang="en-IN" sz="2800" dirty="0"/>
              <a:t> </a:t>
            </a:r>
          </a:p>
        </p:txBody>
      </p:sp>
      <p:sp>
        <p:nvSpPr>
          <p:cNvPr id="25" name="TextBox 24">
            <a:extLst>
              <a:ext uri="{FF2B5EF4-FFF2-40B4-BE49-F238E27FC236}">
                <a16:creationId xmlns:a16="http://schemas.microsoft.com/office/drawing/2014/main" id="{A842A3AC-ACD3-8EB4-9EE3-91247AC8EDE2}"/>
              </a:ext>
            </a:extLst>
          </p:cNvPr>
          <p:cNvSpPr txBox="1"/>
          <p:nvPr/>
        </p:nvSpPr>
        <p:spPr>
          <a:xfrm>
            <a:off x="6821218" y="2754562"/>
            <a:ext cx="1424881" cy="276999"/>
          </a:xfrm>
          <a:prstGeom prst="rect">
            <a:avLst/>
          </a:prstGeom>
          <a:noFill/>
        </p:spPr>
        <p:txBody>
          <a:bodyPr wrap="square" rtlCol="0">
            <a:spAutoFit/>
          </a:bodyPr>
          <a:lstStyle/>
          <a:p>
            <a:r>
              <a:rPr lang="en-IN" sz="1200" b="1" dirty="0">
                <a:solidFill>
                  <a:srgbClr val="FFFF00"/>
                </a:solidFill>
                <a:latin typeface="Arial" panose="020B0604020202020204" pitchFamily="34" charset="0"/>
                <a:cs typeface="Arial" panose="020B0604020202020204" pitchFamily="34" charset="0"/>
              </a:rPr>
              <a:t>UnSuccessful</a:t>
            </a:r>
          </a:p>
        </p:txBody>
      </p:sp>
    </p:spTree>
    <p:extLst>
      <p:ext uri="{BB962C8B-B14F-4D97-AF65-F5344CB8AC3E}">
        <p14:creationId xmlns:p14="http://schemas.microsoft.com/office/powerpoint/2010/main" val="7965064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Integral</Template>
  <TotalTime>819</TotalTime>
  <Words>1061</Words>
  <Application>Microsoft Office PowerPoint</Application>
  <PresentationFormat>Widescreen</PresentationFormat>
  <Paragraphs>86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Algerian</vt:lpstr>
      <vt:lpstr>Arial</vt:lpstr>
      <vt:lpstr>Calibri</vt:lpstr>
      <vt:lpstr>Copperplate Gothic Bold</vt:lpstr>
      <vt:lpstr>Goudy Old Style</vt:lpstr>
      <vt:lpstr>Roboto</vt:lpstr>
      <vt:lpstr>Wingdings</vt:lpstr>
      <vt:lpstr>Wingdings 2</vt:lpstr>
      <vt:lpstr>SlateVTI</vt:lpstr>
      <vt:lpstr>PowerPoint Presentation</vt:lpstr>
      <vt:lpstr>AGENDA </vt:lpstr>
      <vt:lpstr>Project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Log-in for  Customer’s  &amp; Theatre Owner’s  </vt:lpstr>
      <vt:lpstr>PowerPoint Presentation</vt:lpstr>
      <vt:lpstr>Add Movie and Show Timings </vt:lpstr>
      <vt:lpstr> Update/Edit MOvie </vt:lpstr>
      <vt:lpstr>  Movie Booking </vt:lpstr>
      <vt:lpstr> Select Seats/Assign Seat </vt:lpstr>
      <vt:lpstr>Payment and Cancel Booking </vt:lpstr>
      <vt:lpstr>LogOut From Application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Divyaprada G</dc:creator>
  <cp:lastModifiedBy>Divyaprada G</cp:lastModifiedBy>
  <cp:revision>141</cp:revision>
  <dcterms:created xsi:type="dcterms:W3CDTF">2024-04-19T07:31:50Z</dcterms:created>
  <dcterms:modified xsi:type="dcterms:W3CDTF">2024-05-15T02:10:21Z</dcterms:modified>
</cp:coreProperties>
</file>